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6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51A45-04A5-442B-B31F-DA621BA5F131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C39F8-1D04-4121-96A0-E427ACFCBB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73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060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032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1291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594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2012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0153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095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79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355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324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304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494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647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11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936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7CD3-2DA0-4416-BB7D-F4BE0D2C167E}" type="datetimeFigureOut">
              <a:rPr lang="sr-Latn-CS" smtClean="0"/>
              <a:pPr/>
              <a:t>1.2.2017.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1061E64-A4C1-41ED-9181-78CF99253EF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653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2571744"/>
            <a:ext cx="7815290" cy="1155698"/>
          </a:xfrm>
        </p:spPr>
        <p:txBody>
          <a:bodyPr>
            <a:noAutofit/>
          </a:bodyPr>
          <a:lstStyle/>
          <a:p>
            <a:pPr algn="ctr"/>
            <a:r>
              <a:rPr lang="hr-HR" sz="5400" b="1" dirty="0" smtClean="0">
                <a:solidFill>
                  <a:srgbClr val="C00000"/>
                </a:solidFill>
              </a:rPr>
              <a:t>Relative </a:t>
            </a:r>
            <a:r>
              <a:rPr lang="hr-HR" sz="5400" b="1" dirty="0" err="1" smtClean="0">
                <a:solidFill>
                  <a:srgbClr val="C00000"/>
                </a:solidFill>
              </a:rPr>
              <a:t>clauses</a:t>
            </a:r>
            <a:r>
              <a:rPr lang="hr-HR" sz="5400" b="1" dirty="0" smtClean="0">
                <a:solidFill>
                  <a:srgbClr val="C00000"/>
                </a:solidFill>
              </a:rPr>
              <a:t> </a:t>
            </a:r>
            <a:br>
              <a:rPr lang="hr-HR" sz="5400" b="1" dirty="0" smtClean="0">
                <a:solidFill>
                  <a:srgbClr val="C00000"/>
                </a:solidFill>
              </a:rPr>
            </a:br>
            <a:r>
              <a:rPr lang="hr-HR" sz="5400" b="1" dirty="0" smtClean="0">
                <a:solidFill>
                  <a:srgbClr val="C00000"/>
                </a:solidFill>
              </a:rPr>
              <a:t>(odnosne rečenice)</a:t>
            </a:r>
            <a:endParaRPr lang="hr-HR" sz="54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2" y="5981700"/>
            <a:ext cx="6400800" cy="1752600"/>
          </a:xfrm>
        </p:spPr>
        <p:txBody>
          <a:bodyPr/>
          <a:lstStyle/>
          <a:p>
            <a:endParaRPr lang="hr-H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Relative pronouns – odnosne zamjenice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794" y="2000240"/>
            <a:ext cx="8229600" cy="4525963"/>
          </a:xfrm>
        </p:spPr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Who</a:t>
            </a:r>
            <a:r>
              <a:rPr lang="hr-HR" dirty="0" smtClean="0"/>
              <a:t> (used for people) – tko 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Which</a:t>
            </a:r>
            <a:r>
              <a:rPr lang="hr-HR" dirty="0" smtClean="0"/>
              <a:t> (used for things) – koji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Where</a:t>
            </a:r>
            <a:r>
              <a:rPr lang="hr-HR" dirty="0" smtClean="0"/>
              <a:t> – gdje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What </a:t>
            </a:r>
            <a:r>
              <a:rPr lang="hr-HR" dirty="0" smtClean="0"/>
              <a:t>– što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When</a:t>
            </a:r>
            <a:r>
              <a:rPr lang="hr-HR" dirty="0" smtClean="0"/>
              <a:t> – kada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Whose </a:t>
            </a:r>
            <a:r>
              <a:rPr lang="hr-HR" dirty="0" smtClean="0"/>
              <a:t>– čije</a:t>
            </a:r>
          </a:p>
          <a:p>
            <a:r>
              <a:rPr lang="hr-HR" dirty="0" smtClean="0">
                <a:solidFill>
                  <a:srgbClr val="C00000"/>
                </a:solidFill>
              </a:rPr>
              <a:t>That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rgbClr val="C00000"/>
                </a:solidFill>
              </a:rPr>
              <a:t>Relative clauses use:</a:t>
            </a:r>
            <a:endParaRPr lang="hr-HR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    </a:t>
            </a:r>
            <a:r>
              <a:rPr lang="hr-HR" b="1" dirty="0" smtClean="0">
                <a:solidFill>
                  <a:srgbClr val="C00000"/>
                </a:solidFill>
              </a:rPr>
              <a:t>They give us more information about nouns </a:t>
            </a:r>
            <a:r>
              <a:rPr lang="hr-HR" b="1" dirty="0" smtClean="0"/>
              <a:t>– dodatne </a:t>
            </a:r>
            <a:endParaRPr lang="hr-HR" b="1" dirty="0" smtClean="0"/>
          </a:p>
          <a:p>
            <a:pPr>
              <a:buNone/>
            </a:pPr>
            <a:r>
              <a:rPr lang="hr-HR" b="1" dirty="0"/>
              <a:t> </a:t>
            </a:r>
            <a:r>
              <a:rPr lang="hr-HR" b="1" dirty="0" smtClean="0"/>
              <a:t>   </a:t>
            </a:r>
            <a:r>
              <a:rPr lang="hr-HR" b="1" dirty="0" smtClean="0"/>
              <a:t>informacije </a:t>
            </a:r>
            <a:r>
              <a:rPr lang="hr-HR" b="1" dirty="0" smtClean="0"/>
              <a:t>o imenicama. </a:t>
            </a:r>
          </a:p>
          <a:p>
            <a:endParaRPr lang="hr-HR" dirty="0"/>
          </a:p>
          <a:p>
            <a:pPr>
              <a:buNone/>
            </a:pPr>
            <a:r>
              <a:rPr lang="hr-HR" dirty="0" smtClean="0"/>
              <a:t>                 Example: </a:t>
            </a:r>
            <a:endParaRPr lang="hr-HR" dirty="0" smtClean="0"/>
          </a:p>
          <a:p>
            <a:pPr>
              <a:buNone/>
            </a:pPr>
            <a:r>
              <a:rPr lang="hr-HR" i="1" dirty="0" smtClean="0"/>
              <a:t>           We </a:t>
            </a:r>
            <a:r>
              <a:rPr lang="hr-HR" i="1" dirty="0" smtClean="0"/>
              <a:t>have a </a:t>
            </a:r>
            <a:r>
              <a:rPr lang="hr-HR" i="1" dirty="0" err="1" smtClean="0"/>
              <a:t>friend</a:t>
            </a:r>
            <a:r>
              <a:rPr lang="hr-HR" i="1" dirty="0" smtClean="0"/>
              <a:t> </a:t>
            </a:r>
            <a:r>
              <a:rPr lang="hr-HR" b="1" i="1" dirty="0" err="1" smtClean="0">
                <a:solidFill>
                  <a:srgbClr val="C00000"/>
                </a:solidFill>
              </a:rPr>
              <a:t>who</a:t>
            </a:r>
            <a:r>
              <a:rPr lang="hr-HR" i="1" dirty="0" smtClean="0"/>
              <a:t> </a:t>
            </a:r>
            <a:r>
              <a:rPr lang="hr-HR" i="1" dirty="0" smtClean="0"/>
              <a:t>loves to go surfing.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     </a:t>
            </a:r>
            <a:r>
              <a:rPr lang="hr-HR" i="1" dirty="0" smtClean="0"/>
              <a:t>I </a:t>
            </a:r>
            <a:r>
              <a:rPr lang="hr-HR" i="1" dirty="0" smtClean="0"/>
              <a:t>bought a house </a:t>
            </a:r>
            <a:r>
              <a:rPr lang="hr-HR" b="1" i="1" dirty="0" smtClean="0">
                <a:solidFill>
                  <a:srgbClr val="C00000"/>
                </a:solidFill>
              </a:rPr>
              <a:t>which</a:t>
            </a:r>
            <a:r>
              <a:rPr lang="hr-HR" i="1" dirty="0" smtClean="0"/>
              <a:t> I wanted for a </a:t>
            </a:r>
            <a:r>
              <a:rPr lang="hr-HR" i="1" dirty="0" smtClean="0"/>
              <a:t> </a:t>
            </a:r>
            <a:r>
              <a:rPr lang="hr-HR" i="1" dirty="0" smtClean="0"/>
              <a:t>long time. 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rgbClr val="C00000"/>
                </a:solidFill>
              </a:rPr>
              <a:t>Defining relative clauses</a:t>
            </a:r>
            <a:endParaRPr lang="hr-HR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give </a:t>
            </a:r>
            <a:r>
              <a:rPr lang="en-US" b="1" dirty="0">
                <a:solidFill>
                  <a:srgbClr val="C00000"/>
                </a:solidFill>
              </a:rPr>
              <a:t>detailed information defining a general </a:t>
            </a:r>
            <a:r>
              <a:rPr lang="hr-HR" b="1" dirty="0" smtClean="0">
                <a:solidFill>
                  <a:srgbClr val="C00000"/>
                </a:solidFill>
              </a:rPr>
              <a:t>  </a:t>
            </a:r>
            <a:r>
              <a:rPr lang="en-US" b="1" dirty="0" smtClean="0">
                <a:solidFill>
                  <a:srgbClr val="C00000"/>
                </a:solidFill>
              </a:rPr>
              <a:t>term </a:t>
            </a:r>
            <a:r>
              <a:rPr lang="en-US" b="1" dirty="0">
                <a:solidFill>
                  <a:srgbClr val="C00000"/>
                </a:solidFill>
              </a:rPr>
              <a:t>or </a:t>
            </a:r>
            <a:endParaRPr lang="hr-HR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r-HR" b="1" dirty="0">
                <a:solidFill>
                  <a:srgbClr val="C00000"/>
                </a:solidFill>
              </a:rPr>
              <a:t> </a:t>
            </a:r>
            <a:r>
              <a:rPr lang="hr-HR" b="1" dirty="0" smtClean="0">
                <a:solidFill>
                  <a:srgbClr val="C00000"/>
                </a:solidFill>
              </a:rPr>
              <a:t>   </a:t>
            </a:r>
            <a:r>
              <a:rPr lang="en-US" b="1" dirty="0" smtClean="0">
                <a:solidFill>
                  <a:srgbClr val="C00000"/>
                </a:solidFill>
              </a:rPr>
              <a:t>expression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dirty="0" smtClean="0"/>
              <a:t>– daju nam detaljne informacije o općem </a:t>
            </a: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/>
              <a:t>pojmu </a:t>
            </a:r>
            <a:r>
              <a:rPr lang="hr-HR" dirty="0" smtClean="0"/>
              <a:t>ili izrazu</a:t>
            </a:r>
          </a:p>
          <a:p>
            <a:endParaRPr lang="hr-HR" dirty="0"/>
          </a:p>
          <a:p>
            <a:pPr>
              <a:buNone/>
            </a:pPr>
            <a:r>
              <a:rPr lang="hr-HR" dirty="0" smtClean="0"/>
              <a:t>                </a:t>
            </a:r>
            <a:r>
              <a:rPr lang="hr-HR" b="1" dirty="0" smtClean="0">
                <a:solidFill>
                  <a:srgbClr val="C00000"/>
                </a:solidFill>
              </a:rPr>
              <a:t>ARE NOT PUT IN COMMAS</a:t>
            </a:r>
          </a:p>
          <a:p>
            <a:pPr>
              <a:buNone/>
            </a:pPr>
            <a:r>
              <a:rPr lang="hr-HR" b="1" dirty="0">
                <a:solidFill>
                  <a:srgbClr val="C00000"/>
                </a:solidFill>
              </a:rPr>
              <a:t> </a:t>
            </a:r>
            <a:r>
              <a:rPr lang="hr-HR" b="1" dirty="0" smtClean="0">
                <a:solidFill>
                  <a:srgbClr val="C00000"/>
                </a:solidFill>
              </a:rPr>
              <a:t>                      (BEZ ZAREZA)!!!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       Example: </a:t>
            </a:r>
            <a:r>
              <a:rPr lang="hr-HR" i="1" dirty="0" smtClean="0"/>
              <a:t>I met a girl </a:t>
            </a:r>
            <a:r>
              <a:rPr lang="hr-HR" b="1" i="1" dirty="0" smtClean="0">
                <a:solidFill>
                  <a:srgbClr val="C00000"/>
                </a:solidFill>
              </a:rPr>
              <a:t>who</a:t>
            </a:r>
            <a:r>
              <a:rPr lang="hr-HR" i="1" dirty="0" smtClean="0"/>
              <a:t> works in Africa.  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err="1" smtClean="0">
                <a:solidFill>
                  <a:srgbClr val="C00000"/>
                </a:solidFill>
              </a:rPr>
              <a:t>Non-Defining</a:t>
            </a:r>
            <a:r>
              <a:rPr lang="hr-HR" b="1" i="1" dirty="0" smtClean="0">
                <a:solidFill>
                  <a:srgbClr val="C00000"/>
                </a:solidFill>
              </a:rPr>
              <a:t> </a:t>
            </a:r>
            <a:r>
              <a:rPr lang="hr-HR" b="1" i="1" dirty="0">
                <a:solidFill>
                  <a:srgbClr val="C00000"/>
                </a:solidFill>
              </a:rPr>
              <a:t>Relative Clauses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   </a:t>
            </a:r>
            <a:r>
              <a:rPr lang="en-US" b="1" dirty="0"/>
              <a:t> </a:t>
            </a:r>
            <a:r>
              <a:rPr lang="en-US" b="1" dirty="0">
                <a:solidFill>
                  <a:srgbClr val="C00000"/>
                </a:solidFill>
              </a:rPr>
              <a:t>give additional information </a:t>
            </a:r>
            <a:r>
              <a:rPr lang="en-US" dirty="0"/>
              <a:t>on something, </a:t>
            </a:r>
            <a:r>
              <a:rPr lang="hr-HR" dirty="0" smtClean="0"/>
              <a:t> </a:t>
            </a:r>
            <a:r>
              <a:rPr lang="en-US" dirty="0" smtClean="0"/>
              <a:t>but </a:t>
            </a:r>
            <a:r>
              <a:rPr lang="en-US" b="1" dirty="0">
                <a:solidFill>
                  <a:srgbClr val="C00000"/>
                </a:solidFill>
              </a:rPr>
              <a:t>do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hr-HR" b="1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hr-HR" b="1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define </a:t>
            </a:r>
            <a:r>
              <a:rPr lang="en-US" b="1" dirty="0" smtClean="0">
                <a:solidFill>
                  <a:srgbClr val="C00000"/>
                </a:solidFill>
              </a:rPr>
              <a:t>it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dirty="0" smtClean="0"/>
              <a:t>– daju dodatne informacije, ali NE ODREĐUJU </a:t>
            </a: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/>
              <a:t>NEŠTO</a:t>
            </a:r>
            <a:r>
              <a:rPr lang="hr-HR" dirty="0" smtClean="0"/>
              <a:t>.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b="1" dirty="0" smtClean="0"/>
              <a:t>                    </a:t>
            </a:r>
            <a:r>
              <a:rPr lang="hr-HR" b="1" dirty="0" smtClean="0">
                <a:solidFill>
                  <a:srgbClr val="C00000"/>
                </a:solidFill>
              </a:rPr>
              <a:t>ARE PUT IN COMMAS </a:t>
            </a:r>
          </a:p>
          <a:p>
            <a:pPr>
              <a:buNone/>
            </a:pPr>
            <a:r>
              <a:rPr lang="hr-HR" b="1" dirty="0">
                <a:solidFill>
                  <a:srgbClr val="C00000"/>
                </a:solidFill>
              </a:rPr>
              <a:t> </a:t>
            </a:r>
            <a:r>
              <a:rPr lang="hr-HR" b="1" dirty="0" smtClean="0">
                <a:solidFill>
                  <a:srgbClr val="C00000"/>
                </a:solidFill>
              </a:rPr>
              <a:t>                  (ODVOJENE ZAREZOM)!!!</a:t>
            </a:r>
          </a:p>
          <a:p>
            <a:pPr>
              <a:buNone/>
            </a:pPr>
            <a:endParaRPr lang="hr-HR" b="1" dirty="0"/>
          </a:p>
          <a:p>
            <a:pPr>
              <a:buNone/>
            </a:pPr>
            <a:r>
              <a:rPr lang="hr-HR" dirty="0" smtClean="0"/>
              <a:t>     Example: </a:t>
            </a:r>
            <a:r>
              <a:rPr lang="hr-HR" i="1" dirty="0" smtClean="0"/>
              <a:t>His last book, </a:t>
            </a:r>
            <a:r>
              <a:rPr lang="hr-HR" b="1" i="1" dirty="0" smtClean="0">
                <a:solidFill>
                  <a:srgbClr val="C00000"/>
                </a:solidFill>
              </a:rPr>
              <a:t>which</a:t>
            </a:r>
            <a:r>
              <a:rPr lang="hr-HR" i="1" dirty="0" smtClean="0"/>
              <a:t> I didn’t    understand, has been a huge success.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rgbClr val="C00000"/>
                </a:solidFill>
              </a:rPr>
              <a:t>Non-Defining Relative Clauses</a:t>
            </a:r>
            <a:endParaRPr lang="hr-HR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          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Example: </a:t>
            </a:r>
            <a:endParaRPr lang="hr-HR" dirty="0" smtClean="0"/>
          </a:p>
          <a:p>
            <a:pPr>
              <a:buNone/>
            </a:pPr>
            <a:r>
              <a:rPr lang="hr-HR" i="1" dirty="0" err="1" smtClean="0"/>
              <a:t>She</a:t>
            </a:r>
            <a:r>
              <a:rPr lang="hr-HR" i="1" dirty="0" smtClean="0"/>
              <a:t> </a:t>
            </a:r>
            <a:r>
              <a:rPr lang="hr-HR" i="1" dirty="0" smtClean="0"/>
              <a:t>arrived on time, </a:t>
            </a:r>
            <a:r>
              <a:rPr lang="hr-HR" b="1" i="1" dirty="0" err="1" smtClean="0">
                <a:solidFill>
                  <a:srgbClr val="C00000"/>
                </a:solidFill>
              </a:rPr>
              <a:t>which</a:t>
            </a:r>
            <a:r>
              <a:rPr lang="hr-HR" i="1" dirty="0" smtClean="0"/>
              <a:t> </a:t>
            </a:r>
            <a:r>
              <a:rPr lang="hr-HR" i="1" dirty="0" smtClean="0"/>
              <a:t>amazed everyone. </a:t>
            </a:r>
          </a:p>
          <a:p>
            <a:pPr>
              <a:buNone/>
            </a:pPr>
            <a:r>
              <a:rPr lang="hr-HR" dirty="0"/>
              <a:t> </a:t>
            </a:r>
            <a:endParaRPr lang="hr-HR" dirty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err="1" smtClean="0"/>
              <a:t>Example</a:t>
            </a:r>
            <a:r>
              <a:rPr lang="hr-HR" dirty="0" smtClean="0"/>
              <a:t>: </a:t>
            </a:r>
            <a:endParaRPr lang="hr-HR" dirty="0" smtClean="0"/>
          </a:p>
          <a:p>
            <a:pPr>
              <a:buNone/>
            </a:pPr>
            <a:r>
              <a:rPr lang="hr-HR" i="1" dirty="0" smtClean="0"/>
              <a:t>We </a:t>
            </a:r>
            <a:r>
              <a:rPr lang="hr-HR" i="1" dirty="0" smtClean="0"/>
              <a:t>went to see a new film, </a:t>
            </a:r>
            <a:r>
              <a:rPr lang="hr-HR" b="1" i="1" dirty="0" err="1" smtClean="0">
                <a:solidFill>
                  <a:srgbClr val="C00000"/>
                </a:solidFill>
              </a:rPr>
              <a:t>which</a:t>
            </a:r>
            <a:r>
              <a:rPr lang="hr-HR" b="1" i="1" dirty="0" smtClean="0">
                <a:solidFill>
                  <a:srgbClr val="C00000"/>
                </a:solidFill>
              </a:rPr>
              <a:t> </a:t>
            </a:r>
            <a:r>
              <a:rPr lang="hr-HR" i="1" dirty="0" smtClean="0"/>
              <a:t>I truly enjoyed. 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rgbClr val="C00000"/>
                </a:solidFill>
              </a:rPr>
              <a:t>OMISSION - izostavljanje</a:t>
            </a:r>
            <a:endParaRPr lang="hr-HR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</a:t>
            </a:r>
            <a:r>
              <a:rPr lang="hr-HR" b="1" dirty="0" smtClean="0">
                <a:solidFill>
                  <a:srgbClr val="C00000"/>
                </a:solidFill>
              </a:rPr>
              <a:t>Sometimes the pronoun can be omitted </a:t>
            </a:r>
            <a:r>
              <a:rPr lang="hr-HR" dirty="0" smtClean="0"/>
              <a:t>– ponekad </a:t>
            </a: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/>
              <a:t>možemo </a:t>
            </a:r>
            <a:r>
              <a:rPr lang="hr-HR" dirty="0" smtClean="0"/>
              <a:t>izostaviti zamjenicu, a da značenje ostane </a:t>
            </a: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/>
              <a:t>isto</a:t>
            </a:r>
            <a:r>
              <a:rPr lang="hr-HR" dirty="0" smtClean="0"/>
              <a:t>. </a:t>
            </a:r>
          </a:p>
          <a:p>
            <a:endParaRPr lang="hr-HR" dirty="0"/>
          </a:p>
          <a:p>
            <a:pPr>
              <a:buNone/>
            </a:pPr>
            <a:r>
              <a:rPr lang="hr-HR" dirty="0" smtClean="0"/>
              <a:t>       Example: </a:t>
            </a:r>
            <a:r>
              <a:rPr lang="hr-HR" i="1" dirty="0" smtClean="0"/>
              <a:t>Mary is a person </a:t>
            </a:r>
            <a:r>
              <a:rPr lang="hr-HR" b="1" i="1" dirty="0" smtClean="0">
                <a:solidFill>
                  <a:srgbClr val="C00000"/>
                </a:solidFill>
              </a:rPr>
              <a:t>that</a:t>
            </a:r>
            <a:r>
              <a:rPr lang="hr-HR" i="1" dirty="0" smtClean="0"/>
              <a:t> people like right away.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</a:t>
            </a:r>
            <a:r>
              <a:rPr lang="hr-HR" b="1" dirty="0" smtClean="0">
                <a:solidFill>
                  <a:srgbClr val="C00000"/>
                </a:solidFill>
              </a:rPr>
              <a:t>THE SAME AS:</a:t>
            </a:r>
          </a:p>
          <a:p>
            <a:pPr>
              <a:buNone/>
            </a:pPr>
            <a:r>
              <a:rPr lang="hr-HR" dirty="0" smtClean="0"/>
              <a:t>         </a:t>
            </a:r>
            <a:r>
              <a:rPr lang="hr-HR" i="1" dirty="0" smtClean="0"/>
              <a:t>Mary is a person people like right away. 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rgbClr val="C00000"/>
                </a:solidFill>
              </a:rPr>
              <a:t>Practice: </a:t>
            </a:r>
            <a:endParaRPr lang="hr-HR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     1. The man ____ robbed a bank had two guns. </a:t>
            </a:r>
          </a:p>
          <a:p>
            <a:endParaRPr lang="hr-HR" dirty="0"/>
          </a:p>
          <a:p>
            <a:pPr>
              <a:buNone/>
            </a:pPr>
            <a:r>
              <a:rPr lang="hr-HR" dirty="0" smtClean="0"/>
              <a:t>     2. He wore a mask ____  made him look older.</a:t>
            </a:r>
          </a:p>
          <a:p>
            <a:endParaRPr lang="hr-HR" dirty="0"/>
          </a:p>
          <a:p>
            <a:pPr>
              <a:buNone/>
            </a:pPr>
            <a:r>
              <a:rPr lang="hr-HR" dirty="0" smtClean="0"/>
              <a:t>     </a:t>
            </a:r>
            <a:r>
              <a:rPr lang="hr-HR" dirty="0" smtClean="0"/>
              <a:t>3</a:t>
            </a:r>
            <a:r>
              <a:rPr lang="hr-HR" dirty="0" smtClean="0"/>
              <a:t>. </a:t>
            </a:r>
            <a:r>
              <a:rPr lang="hr-HR" dirty="0"/>
              <a:t>A</a:t>
            </a:r>
            <a:r>
              <a:rPr lang="hr-HR" dirty="0" smtClean="0"/>
              <a:t> man, _____ mother is the president, stopped him. </a:t>
            </a:r>
          </a:p>
          <a:p>
            <a:endParaRPr lang="hr-HR" dirty="0"/>
          </a:p>
          <a:p>
            <a:pPr>
              <a:buNone/>
            </a:pPr>
            <a:r>
              <a:rPr lang="hr-HR" dirty="0" smtClean="0"/>
              <a:t>     </a:t>
            </a:r>
            <a:r>
              <a:rPr lang="hr-HR" dirty="0" smtClean="0"/>
              <a:t>4</a:t>
            </a:r>
            <a:r>
              <a:rPr lang="hr-HR" dirty="0" smtClean="0"/>
              <a:t>. They don’t know _____ he came from or _______  he managed to get in.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     </a:t>
            </a:r>
            <a:r>
              <a:rPr lang="hr-HR" dirty="0" smtClean="0"/>
              <a:t>5</a:t>
            </a:r>
            <a:r>
              <a:rPr lang="hr-HR" dirty="0" smtClean="0"/>
              <a:t>.  He says that ______ he wants is a fair trail.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rgbClr val="C00000"/>
                </a:solidFill>
              </a:rPr>
              <a:t>Answers:</a:t>
            </a:r>
            <a:endParaRPr lang="hr-HR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12" y="1643050"/>
            <a:ext cx="8229600" cy="4525963"/>
          </a:xfrm>
        </p:spPr>
        <p:txBody>
          <a:bodyPr/>
          <a:lstStyle/>
          <a:p>
            <a:r>
              <a:rPr lang="hr-HR" dirty="0" smtClean="0"/>
              <a:t>1. who</a:t>
            </a:r>
          </a:p>
          <a:p>
            <a:r>
              <a:rPr lang="hr-HR" dirty="0"/>
              <a:t> </a:t>
            </a:r>
            <a:r>
              <a:rPr lang="hr-HR" dirty="0" smtClean="0"/>
              <a:t>2. which</a:t>
            </a:r>
          </a:p>
          <a:p>
            <a:r>
              <a:rPr lang="hr-HR" dirty="0" smtClean="0"/>
              <a:t>3. whose</a:t>
            </a:r>
          </a:p>
          <a:p>
            <a:r>
              <a:rPr lang="hr-HR" dirty="0" smtClean="0"/>
              <a:t>4. where and when</a:t>
            </a:r>
          </a:p>
          <a:p>
            <a:r>
              <a:rPr lang="hr-HR" dirty="0"/>
              <a:t> </a:t>
            </a:r>
            <a:r>
              <a:rPr lang="hr-HR" dirty="0" smtClean="0"/>
              <a:t>5. what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315</Words>
  <Application>Microsoft Office PowerPoint</Application>
  <PresentationFormat>Prikaz na zaslonu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Pramen</vt:lpstr>
      <vt:lpstr>Relative clauses  (odnosne rečenice)</vt:lpstr>
      <vt:lpstr>Relative pronouns – odnosne zamjenice</vt:lpstr>
      <vt:lpstr>Relative clauses use:</vt:lpstr>
      <vt:lpstr>Defining relative clauses</vt:lpstr>
      <vt:lpstr>Non-Defining Relative Clauses </vt:lpstr>
      <vt:lpstr>Non-Defining Relative Clauses</vt:lpstr>
      <vt:lpstr>OMISSION - izostavljanje</vt:lpstr>
      <vt:lpstr>Practice: </vt:lpstr>
      <vt:lpstr>Answers: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 – odnosne rečenice</dc:title>
  <dc:creator>Ivy</dc:creator>
  <cp:lastModifiedBy>Martina</cp:lastModifiedBy>
  <cp:revision>8</cp:revision>
  <dcterms:created xsi:type="dcterms:W3CDTF">2014-10-01T16:12:18Z</dcterms:created>
  <dcterms:modified xsi:type="dcterms:W3CDTF">2017-02-01T17:57:45Z</dcterms:modified>
</cp:coreProperties>
</file>