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9" r:id="rId4"/>
    <p:sldId id="258" r:id="rId5"/>
    <p:sldId id="276" r:id="rId6"/>
    <p:sldId id="277" r:id="rId7"/>
    <p:sldId id="278" r:id="rId8"/>
    <p:sldId id="259" r:id="rId9"/>
    <p:sldId id="260" r:id="rId10"/>
    <p:sldId id="261" r:id="rId11"/>
    <p:sldId id="273" r:id="rId12"/>
    <p:sldId id="274" r:id="rId13"/>
    <p:sldId id="275" r:id="rId14"/>
    <p:sldId id="262" r:id="rId15"/>
    <p:sldId id="263" r:id="rId16"/>
    <p:sldId id="264" r:id="rId17"/>
    <p:sldId id="265" r:id="rId18"/>
    <p:sldId id="281" r:id="rId19"/>
    <p:sldId id="266" r:id="rId20"/>
    <p:sldId id="280" r:id="rId21"/>
    <p:sldId id="267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CFB90-52F4-4EF4-85A6-F9389B0B594B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C5A05-02C4-463C-B123-090DB5F3B6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408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CF7B2F-A581-4147-897C-3453B5C983B2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F5BC2B2-3B39-42D3-92FD-71DF21DACF14}" type="datetimeFigureOut">
              <a:rPr lang="hr-HR" smtClean="0"/>
              <a:t>9.10.2017.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amatura.net/engleski-jezik/" TargetMode="External"/><Relationship Id="rId2" Type="http://schemas.openxmlformats.org/officeDocument/2006/relationships/hyperlink" Target="http://www.ncvvo.hr/drzavnamatura/web/public/hom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A ‘for and against’ </a:t>
            </a:r>
            <a:br>
              <a:rPr lang="hr-HR" dirty="0" smtClean="0"/>
            </a:br>
            <a:r>
              <a:rPr lang="hr-HR" dirty="0" smtClean="0"/>
              <a:t>essay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hr-HR" sz="3200" dirty="0" smtClean="0"/>
          </a:p>
          <a:p>
            <a:pPr algn="r"/>
            <a:r>
              <a:rPr lang="hr-HR" sz="3200" dirty="0" smtClean="0"/>
              <a:t>(</a:t>
            </a:r>
            <a:r>
              <a:rPr lang="hr-HR" sz="3200" dirty="0"/>
              <a:t>Argumentative essay)</a:t>
            </a:r>
            <a:endParaRPr lang="hr-HR" sz="3200" dirty="0" smtClean="0"/>
          </a:p>
        </p:txBody>
      </p:sp>
    </p:spTree>
    <p:extLst>
      <p:ext uri="{BB962C8B-B14F-4D97-AF65-F5344CB8AC3E}">
        <p14:creationId xmlns:p14="http://schemas.microsoft.com/office/powerpoint/2010/main" val="40977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Useful expressions / linking words: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To list points / </a:t>
            </a:r>
            <a:r>
              <a:rPr lang="hr-HR" b="1" dirty="0" err="1" smtClean="0"/>
              <a:t>arguments</a:t>
            </a:r>
            <a:r>
              <a:rPr lang="hr-HR" dirty="0" smtClean="0"/>
              <a:t>: </a:t>
            </a:r>
          </a:p>
          <a:p>
            <a:r>
              <a:rPr lang="en-US" i="1" dirty="0" smtClean="0"/>
              <a:t>Firstly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First </a:t>
            </a:r>
            <a:r>
              <a:rPr lang="en-US" i="1" dirty="0"/>
              <a:t>of all, </a:t>
            </a:r>
            <a:endParaRPr lang="hr-HR" i="1" dirty="0" smtClean="0"/>
          </a:p>
          <a:p>
            <a:r>
              <a:rPr lang="en-US" i="1" dirty="0" smtClean="0"/>
              <a:t>In </a:t>
            </a:r>
            <a:r>
              <a:rPr lang="en-US" i="1" dirty="0"/>
              <a:t>the first place, </a:t>
            </a:r>
            <a:endParaRPr lang="hr-HR" i="1" dirty="0" smtClean="0"/>
          </a:p>
          <a:p>
            <a:r>
              <a:rPr lang="en-US" i="1" dirty="0" smtClean="0"/>
              <a:t>To </a:t>
            </a:r>
            <a:r>
              <a:rPr lang="en-US" i="1" dirty="0"/>
              <a:t>begin/start with, </a:t>
            </a:r>
            <a:endParaRPr lang="hr-HR" i="1" dirty="0" smtClean="0"/>
          </a:p>
          <a:p>
            <a:r>
              <a:rPr lang="en-US" i="1" dirty="0" smtClean="0"/>
              <a:t>Secondly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Thirdly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Finally</a:t>
            </a:r>
            <a:r>
              <a:rPr lang="hr-HR" i="1" dirty="0" smtClean="0"/>
              <a:t>, </a:t>
            </a:r>
          </a:p>
          <a:p>
            <a:r>
              <a:rPr lang="hr-HR" i="1" dirty="0" err="1" smtClean="0"/>
              <a:t>The</a:t>
            </a:r>
            <a:r>
              <a:rPr lang="hr-HR" i="1" dirty="0" smtClean="0"/>
              <a:t> main / greatest / most serious advantage (</a:t>
            </a:r>
            <a:r>
              <a:rPr lang="hr-HR" i="1" dirty="0" err="1" smtClean="0"/>
              <a:t>disadvantage</a:t>
            </a:r>
            <a:r>
              <a:rPr lang="hr-HR" i="1" dirty="0" smtClean="0"/>
              <a:t>)…</a:t>
            </a:r>
          </a:p>
          <a:p>
            <a:endParaRPr lang="hr-HR" i="1" dirty="0" smtClean="0"/>
          </a:p>
          <a:p>
            <a:pPr marL="114300" indent="0">
              <a:buNone/>
            </a:pPr>
            <a:endParaRPr lang="hr-HR" i="1" dirty="0" smtClean="0"/>
          </a:p>
        </p:txBody>
      </p:sp>
    </p:spTree>
    <p:extLst>
      <p:ext uri="{BB962C8B-B14F-4D97-AF65-F5344CB8AC3E}">
        <p14:creationId xmlns:p14="http://schemas.microsoft.com/office/powerpoint/2010/main" val="340231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</a:t>
            </a:r>
            <a:r>
              <a:rPr lang="hr-HR" sz="4000" dirty="0" err="1"/>
              <a:t>expressions</a:t>
            </a:r>
            <a:r>
              <a:rPr lang="hr-HR" sz="4000" dirty="0"/>
              <a:t> / </a:t>
            </a:r>
            <a:r>
              <a:rPr lang="hr-HR" sz="4000" dirty="0" err="1"/>
              <a:t>linking</a:t>
            </a:r>
            <a:r>
              <a:rPr lang="hr-HR" sz="4000" dirty="0"/>
              <a:t> </a:t>
            </a:r>
            <a:r>
              <a:rPr lang="hr-HR" sz="4000" dirty="0" err="1"/>
              <a:t>words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add more points to the same topic</a:t>
            </a:r>
            <a:r>
              <a:rPr lang="en-US" dirty="0"/>
              <a:t>:</a:t>
            </a:r>
            <a:r>
              <a:rPr lang="hr-HR" dirty="0"/>
              <a:t> </a:t>
            </a:r>
            <a:endParaRPr lang="hr-HR" dirty="0" smtClean="0"/>
          </a:p>
          <a:p>
            <a:r>
              <a:rPr lang="en-US" i="1" dirty="0" smtClean="0"/>
              <a:t>in </a:t>
            </a:r>
            <a:r>
              <a:rPr lang="en-US" i="1" dirty="0"/>
              <a:t>addition (to this), </a:t>
            </a:r>
            <a:endParaRPr lang="hr-HR" i="1" dirty="0" smtClean="0"/>
          </a:p>
          <a:p>
            <a:r>
              <a:rPr lang="en-US" i="1" dirty="0" smtClean="0"/>
              <a:t>furthermore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moreover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besides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apart </a:t>
            </a:r>
            <a:r>
              <a:rPr lang="en-US" i="1" dirty="0"/>
              <a:t>from, </a:t>
            </a:r>
            <a:endParaRPr lang="hr-HR" i="1" dirty="0" smtClean="0"/>
          </a:p>
          <a:p>
            <a:r>
              <a:rPr lang="en-US" i="1" dirty="0" smtClean="0"/>
              <a:t>what </a:t>
            </a:r>
            <a:r>
              <a:rPr lang="en-US" i="1" dirty="0"/>
              <a:t>is more, </a:t>
            </a:r>
            <a:endParaRPr lang="hr-HR" i="1" dirty="0" smtClean="0"/>
          </a:p>
          <a:p>
            <a:r>
              <a:rPr lang="en-US" i="1" dirty="0" smtClean="0"/>
              <a:t>as </a:t>
            </a:r>
            <a:r>
              <a:rPr lang="en-US" i="1" dirty="0"/>
              <a:t>well as, </a:t>
            </a:r>
            <a:endParaRPr lang="hr-HR" i="1" dirty="0" smtClean="0"/>
          </a:p>
          <a:p>
            <a:r>
              <a:rPr lang="en-US" i="1" dirty="0" smtClean="0"/>
              <a:t>not </a:t>
            </a:r>
            <a:r>
              <a:rPr lang="en-US" i="1" dirty="0"/>
              <a:t>to mention (the fact) that, </a:t>
            </a:r>
            <a:endParaRPr lang="hr-HR" i="1" dirty="0" smtClean="0"/>
          </a:p>
          <a:p>
            <a:r>
              <a:rPr lang="en-US" i="1" dirty="0" smtClean="0"/>
              <a:t>also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not </a:t>
            </a:r>
            <a:r>
              <a:rPr lang="en-US" i="1" dirty="0"/>
              <a:t>only … but</a:t>
            </a:r>
            <a:endParaRPr lang="hr-HR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43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</a:t>
            </a:r>
            <a:r>
              <a:rPr lang="hr-HR" sz="4000" dirty="0" err="1"/>
              <a:t>expressions</a:t>
            </a:r>
            <a:r>
              <a:rPr lang="hr-HR" sz="4000" dirty="0"/>
              <a:t> / </a:t>
            </a:r>
            <a:r>
              <a:rPr lang="hr-HR" sz="4000" dirty="0" err="1"/>
              <a:t>linking</a:t>
            </a:r>
            <a:r>
              <a:rPr lang="hr-HR" sz="4000" dirty="0"/>
              <a:t> </a:t>
            </a:r>
            <a:r>
              <a:rPr lang="hr-HR" sz="4000" dirty="0" err="1"/>
              <a:t>words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To make </a:t>
            </a:r>
            <a:r>
              <a:rPr lang="hr-HR" b="1" dirty="0" err="1"/>
              <a:t>contrasting</a:t>
            </a:r>
            <a:r>
              <a:rPr lang="hr-HR" b="1" dirty="0"/>
              <a:t> </a:t>
            </a:r>
            <a:r>
              <a:rPr lang="hr-HR" b="1" dirty="0" err="1"/>
              <a:t>points</a:t>
            </a:r>
            <a:r>
              <a:rPr lang="hr-HR" b="1" dirty="0"/>
              <a:t>:</a:t>
            </a:r>
            <a:r>
              <a:rPr lang="en-US" dirty="0"/>
              <a:t> </a:t>
            </a:r>
            <a:r>
              <a:rPr lang="hr-HR" i="1" dirty="0"/>
              <a:t> </a:t>
            </a:r>
            <a:endParaRPr lang="hr-HR" i="1" dirty="0" smtClean="0"/>
          </a:p>
          <a:p>
            <a:r>
              <a:rPr lang="en-US" i="1" dirty="0" smtClean="0"/>
              <a:t>on </a:t>
            </a:r>
            <a:r>
              <a:rPr lang="en-US" i="1" dirty="0"/>
              <a:t>the other hand, </a:t>
            </a:r>
            <a:endParaRPr lang="hr-HR" i="1" dirty="0" smtClean="0"/>
          </a:p>
          <a:p>
            <a:r>
              <a:rPr lang="en-US" i="1" dirty="0" smtClean="0"/>
              <a:t>however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still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yet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but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nonetheless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nevertheless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even </a:t>
            </a:r>
            <a:r>
              <a:rPr lang="en-US" i="1" dirty="0"/>
              <a:t>so, </a:t>
            </a:r>
            <a:endParaRPr lang="hr-HR" i="1" dirty="0" smtClean="0"/>
          </a:p>
          <a:p>
            <a:r>
              <a:rPr lang="en-US" i="1" dirty="0" smtClean="0"/>
              <a:t>although</a:t>
            </a:r>
            <a:r>
              <a:rPr lang="en-US" i="1" dirty="0"/>
              <a:t>, though, even though, while, whilst, whereas</a:t>
            </a:r>
            <a:r>
              <a:rPr lang="en-US" i="1" dirty="0" smtClean="0"/>
              <a:t>,</a:t>
            </a:r>
            <a:endParaRPr lang="hr-HR" i="1" dirty="0" smtClean="0"/>
          </a:p>
          <a:p>
            <a:r>
              <a:rPr lang="en-US" i="1" dirty="0" smtClean="0"/>
              <a:t>despite/in </a:t>
            </a:r>
            <a:r>
              <a:rPr lang="en-US" i="1" dirty="0"/>
              <a:t>spite of (the fact that), </a:t>
            </a:r>
            <a:endParaRPr lang="hr-HR" i="1" dirty="0" smtClean="0"/>
          </a:p>
          <a:p>
            <a:r>
              <a:rPr lang="en-US" i="1" dirty="0" smtClean="0"/>
              <a:t>regardless </a:t>
            </a:r>
            <a:r>
              <a:rPr lang="en-US" i="1" dirty="0"/>
              <a:t>of the fact </a:t>
            </a:r>
            <a:r>
              <a:rPr lang="en-US" i="1" dirty="0" err="1"/>
              <a:t>tha</a:t>
            </a:r>
            <a:r>
              <a:rPr lang="hr-HR" i="1" dirty="0"/>
              <a:t>t..</a:t>
            </a:r>
          </a:p>
        </p:txBody>
      </p:sp>
    </p:spTree>
    <p:extLst>
      <p:ext uri="{BB962C8B-B14F-4D97-AF65-F5344CB8AC3E}">
        <p14:creationId xmlns:p14="http://schemas.microsoft.com/office/powerpoint/2010/main" val="17383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</a:t>
            </a:r>
            <a:r>
              <a:rPr lang="hr-HR" sz="4000" dirty="0" err="1"/>
              <a:t>expressions</a:t>
            </a:r>
            <a:r>
              <a:rPr lang="hr-HR" sz="4000" dirty="0"/>
              <a:t> / </a:t>
            </a:r>
            <a:r>
              <a:rPr lang="hr-HR" sz="4000" dirty="0" err="1"/>
              <a:t>linking</a:t>
            </a:r>
            <a:r>
              <a:rPr lang="hr-HR" sz="4000" dirty="0"/>
              <a:t> </a:t>
            </a:r>
            <a:r>
              <a:rPr lang="hr-HR" sz="4000" dirty="0" err="1"/>
              <a:t>words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To </a:t>
            </a:r>
            <a:r>
              <a:rPr lang="hr-HR" b="1" dirty="0" err="1"/>
              <a:t>introduce</a:t>
            </a:r>
            <a:r>
              <a:rPr lang="hr-HR" b="1" dirty="0"/>
              <a:t> </a:t>
            </a:r>
            <a:r>
              <a:rPr lang="hr-HR" b="1" dirty="0" err="1"/>
              <a:t>examples</a:t>
            </a:r>
            <a:r>
              <a:rPr lang="hr-HR" dirty="0"/>
              <a:t>: </a:t>
            </a:r>
            <a:endParaRPr lang="hr-HR" dirty="0" smtClean="0"/>
          </a:p>
          <a:p>
            <a:r>
              <a:rPr lang="en-US" i="1" dirty="0" smtClean="0"/>
              <a:t>for </a:t>
            </a:r>
            <a:r>
              <a:rPr lang="en-US" i="1" dirty="0"/>
              <a:t>example, </a:t>
            </a:r>
            <a:endParaRPr lang="hr-HR" i="1" dirty="0" smtClean="0"/>
          </a:p>
          <a:p>
            <a:r>
              <a:rPr lang="en-US" i="1" dirty="0" smtClean="0"/>
              <a:t>for </a:t>
            </a:r>
            <a:r>
              <a:rPr lang="en-US" i="1" dirty="0"/>
              <a:t>instance, </a:t>
            </a:r>
            <a:endParaRPr lang="hr-HR" i="1" dirty="0" smtClean="0"/>
          </a:p>
          <a:p>
            <a:r>
              <a:rPr lang="en-US" i="1" dirty="0" smtClean="0"/>
              <a:t>such </a:t>
            </a:r>
            <a:r>
              <a:rPr lang="en-US" i="1" dirty="0"/>
              <a:t>as, </a:t>
            </a:r>
            <a:endParaRPr lang="hr-HR" i="1" dirty="0" smtClean="0"/>
          </a:p>
          <a:p>
            <a:r>
              <a:rPr lang="en-US" i="1" dirty="0" smtClean="0"/>
              <a:t>like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in </a:t>
            </a:r>
            <a:r>
              <a:rPr lang="en-US" i="1" dirty="0"/>
              <a:t>particular, </a:t>
            </a:r>
            <a:endParaRPr lang="hr-HR" i="1" dirty="0" smtClean="0"/>
          </a:p>
          <a:p>
            <a:r>
              <a:rPr lang="en-US" i="1" dirty="0" smtClean="0"/>
              <a:t>particularly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especially</a:t>
            </a:r>
            <a:r>
              <a:rPr lang="en-US" i="1" dirty="0"/>
              <a:t>, </a:t>
            </a:r>
            <a:endParaRPr lang="hr-HR" i="1" dirty="0" smtClean="0"/>
          </a:p>
          <a:p>
            <a:r>
              <a:rPr lang="en-US" i="1" dirty="0" smtClean="0"/>
              <a:t>This </a:t>
            </a:r>
            <a:r>
              <a:rPr lang="en-US" i="1" dirty="0"/>
              <a:t>is (clearly) illustrated/shown by the fact that… </a:t>
            </a:r>
            <a:endParaRPr lang="hr-HR" i="1" dirty="0" smtClean="0"/>
          </a:p>
          <a:p>
            <a:r>
              <a:rPr lang="en-US" i="1" dirty="0" smtClean="0"/>
              <a:t>One/A</a:t>
            </a:r>
            <a:r>
              <a:rPr lang="en-US" i="1" dirty="0"/>
              <a:t> clear/striking/ typical example of (this)… </a:t>
            </a:r>
            <a:endParaRPr lang="hr-HR" i="1" dirty="0"/>
          </a:p>
          <a:p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940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expressions / linking words: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To </a:t>
            </a:r>
            <a:r>
              <a:rPr lang="en-US" b="1" dirty="0"/>
              <a:t>express </a:t>
            </a:r>
            <a:r>
              <a:rPr lang="en-US" b="1" dirty="0" smtClean="0"/>
              <a:t>cause</a:t>
            </a:r>
            <a:r>
              <a:rPr lang="hr-HR" b="1" dirty="0" smtClean="0"/>
              <a:t> (uzrok)</a:t>
            </a:r>
            <a:r>
              <a:rPr lang="en-US" dirty="0" smtClean="0"/>
              <a:t>: </a:t>
            </a:r>
            <a:endParaRPr lang="hr-HR" dirty="0" smtClean="0"/>
          </a:p>
          <a:p>
            <a:pPr marL="114300" indent="0">
              <a:buNone/>
            </a:pPr>
            <a:r>
              <a:rPr lang="en-US" i="1" dirty="0" smtClean="0"/>
              <a:t>owing </a:t>
            </a:r>
            <a:r>
              <a:rPr lang="en-US" i="1" dirty="0"/>
              <a:t>to, due to (the fact that), on account of, on the grounds that, given that, because, as, </a:t>
            </a:r>
            <a:r>
              <a:rPr lang="en-US" i="1" dirty="0" smtClean="0"/>
              <a:t>since</a:t>
            </a:r>
            <a:endParaRPr lang="hr-HR" i="1" dirty="0" smtClean="0"/>
          </a:p>
          <a:p>
            <a:pPr marL="114300" indent="0">
              <a:buNone/>
            </a:pPr>
            <a:endParaRPr lang="hr-HR" i="1" dirty="0" smtClean="0"/>
          </a:p>
          <a:p>
            <a:r>
              <a:rPr lang="en-US" b="1" dirty="0" smtClean="0"/>
              <a:t>To </a:t>
            </a:r>
            <a:r>
              <a:rPr lang="en-US" b="1" dirty="0"/>
              <a:t>express </a:t>
            </a:r>
            <a:r>
              <a:rPr lang="en-US" b="1" dirty="0" smtClean="0"/>
              <a:t>effect</a:t>
            </a:r>
            <a:r>
              <a:rPr lang="hr-HR" b="1" dirty="0" smtClean="0"/>
              <a:t> (posljedica)</a:t>
            </a:r>
            <a:r>
              <a:rPr lang="en-US" dirty="0" smtClean="0"/>
              <a:t>: </a:t>
            </a:r>
            <a:endParaRPr lang="hr-HR" dirty="0" smtClean="0"/>
          </a:p>
          <a:p>
            <a:pPr marL="114300" indent="0">
              <a:buNone/>
            </a:pPr>
            <a:r>
              <a:rPr lang="en-US" i="1" dirty="0" smtClean="0"/>
              <a:t>therefore</a:t>
            </a:r>
            <a:r>
              <a:rPr lang="en-US" i="1" dirty="0"/>
              <a:t>, thus, as a result/consequence, consequently, so, for this reason, if… were to happen, … the effect/result would be</a:t>
            </a:r>
            <a:r>
              <a:rPr lang="en-US" i="1" dirty="0" smtClean="0"/>
              <a:t>…</a:t>
            </a:r>
            <a:endParaRPr lang="hr-HR" i="1" dirty="0" smtClean="0"/>
          </a:p>
          <a:p>
            <a:pPr marL="114300" indent="0">
              <a:buNone/>
            </a:pPr>
            <a:endParaRPr lang="hr-HR" i="1" dirty="0" smtClean="0"/>
          </a:p>
          <a:p>
            <a:r>
              <a:rPr lang="en-US" b="1" dirty="0" smtClean="0"/>
              <a:t>To </a:t>
            </a:r>
            <a:r>
              <a:rPr lang="en-US" b="1" dirty="0"/>
              <a:t>express </a:t>
            </a:r>
            <a:r>
              <a:rPr lang="en-US" b="1" dirty="0" smtClean="0"/>
              <a:t>intention</a:t>
            </a:r>
            <a:r>
              <a:rPr lang="hr-HR" b="1" dirty="0" smtClean="0"/>
              <a:t> (namjera)</a:t>
            </a:r>
            <a:r>
              <a:rPr lang="en-US" dirty="0" smtClean="0"/>
              <a:t>: </a:t>
            </a:r>
            <a:endParaRPr lang="hr-HR" dirty="0" smtClean="0"/>
          </a:p>
          <a:p>
            <a:pPr marL="114300" indent="0">
              <a:buNone/>
            </a:pPr>
            <a:r>
              <a:rPr lang="en-US" i="1" dirty="0" smtClean="0"/>
              <a:t>to</a:t>
            </a:r>
            <a:r>
              <a:rPr lang="en-US" i="1" dirty="0"/>
              <a:t>, so as to, in order to, so that, with the intention of (+</a:t>
            </a:r>
            <a:r>
              <a:rPr lang="en-US" i="1" dirty="0" err="1"/>
              <a:t>ing</a:t>
            </a:r>
            <a:r>
              <a:rPr lang="en-US" i="1" dirty="0"/>
              <a:t>)</a:t>
            </a:r>
          </a:p>
          <a:p>
            <a:pPr marL="11430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777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expressions / linking words: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Conclusion expressing balanced considerations/opinion </a:t>
            </a:r>
            <a:r>
              <a:rPr lang="en-US" b="1" u="sng" dirty="0" smtClean="0"/>
              <a:t>indirectly</a:t>
            </a:r>
            <a:r>
              <a:rPr lang="hr-HR" b="1" dirty="0" smtClean="0"/>
              <a:t>: </a:t>
            </a:r>
          </a:p>
          <a:p>
            <a:pPr marL="114300" indent="0">
              <a:buNone/>
            </a:pPr>
            <a:r>
              <a:rPr lang="hr-HR" i="1" dirty="0" smtClean="0"/>
              <a:t>   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hr-HR" i="1" dirty="0"/>
              <a:t> </a:t>
            </a:r>
            <a:r>
              <a:rPr lang="hr-HR" i="1" dirty="0" smtClean="0"/>
              <a:t>   In </a:t>
            </a:r>
            <a:r>
              <a:rPr lang="hr-HR" i="1" dirty="0" err="1" smtClean="0"/>
              <a:t>conclusion</a:t>
            </a:r>
            <a:r>
              <a:rPr lang="hr-HR" i="1" dirty="0" smtClean="0"/>
              <a:t>,</a:t>
            </a:r>
            <a:r>
              <a:rPr lang="en-US" i="1" dirty="0" smtClean="0"/>
              <a:t> it can be said/claimed that …</a:t>
            </a:r>
            <a:br>
              <a:rPr lang="en-US" i="1" dirty="0" smtClean="0"/>
            </a:br>
            <a:r>
              <a:rPr lang="hr-HR" i="1" dirty="0" smtClean="0"/>
              <a:t>   All </a:t>
            </a:r>
            <a:r>
              <a:rPr lang="hr-HR" i="1" dirty="0" err="1" smtClean="0"/>
              <a:t>things</a:t>
            </a:r>
            <a:r>
              <a:rPr lang="hr-HR" i="1" dirty="0" smtClean="0"/>
              <a:t> </a:t>
            </a:r>
            <a:r>
              <a:rPr lang="hr-HR" i="1" dirty="0" err="1" smtClean="0"/>
              <a:t>considered</a:t>
            </a:r>
            <a:r>
              <a:rPr lang="hr-HR" i="1" dirty="0"/>
              <a:t>,</a:t>
            </a:r>
            <a:r>
              <a:rPr lang="en-US" i="1" dirty="0" smtClean="0"/>
              <a:t> it seems/appears that…</a:t>
            </a:r>
            <a:br>
              <a:rPr lang="en-US" i="1" dirty="0" smtClean="0"/>
            </a:br>
            <a:r>
              <a:rPr lang="hr-HR" i="1" dirty="0" smtClean="0"/>
              <a:t>   To </a:t>
            </a:r>
            <a:r>
              <a:rPr lang="hr-HR" i="1" dirty="0" err="1" smtClean="0"/>
              <a:t>conclude</a:t>
            </a:r>
            <a:r>
              <a:rPr lang="hr-HR" i="1" dirty="0" smtClean="0"/>
              <a:t>,</a:t>
            </a:r>
            <a:r>
              <a:rPr lang="en-US" i="1" dirty="0" smtClean="0"/>
              <a:t> it would seem that…</a:t>
            </a:r>
            <a:br>
              <a:rPr lang="en-US" i="1" dirty="0" smtClean="0"/>
            </a:br>
            <a:r>
              <a:rPr lang="hr-HR" i="1" dirty="0" smtClean="0"/>
              <a:t>   All </a:t>
            </a:r>
            <a:r>
              <a:rPr lang="hr-HR" i="1" dirty="0" err="1" smtClean="0"/>
              <a:t>in</a:t>
            </a:r>
            <a:r>
              <a:rPr lang="hr-HR" i="1" dirty="0" smtClean="0"/>
              <a:t> </a:t>
            </a:r>
            <a:r>
              <a:rPr lang="hr-HR" i="1" dirty="0" err="1" smtClean="0"/>
              <a:t>all</a:t>
            </a:r>
            <a:r>
              <a:rPr lang="hr-HR" i="1" dirty="0" smtClean="0"/>
              <a:t>,</a:t>
            </a:r>
            <a:r>
              <a:rPr lang="en-US" i="1" dirty="0" smtClean="0"/>
              <a:t> it is likely/unlikely/possible/foreseeable that …</a:t>
            </a:r>
            <a:br>
              <a:rPr lang="en-US" i="1" dirty="0" smtClean="0"/>
            </a:br>
            <a:r>
              <a:rPr lang="hr-HR" i="1" dirty="0" smtClean="0"/>
              <a:t>   </a:t>
            </a:r>
            <a:r>
              <a:rPr lang="en-US" i="1" dirty="0"/>
              <a:t>Taking </a:t>
            </a:r>
            <a:r>
              <a:rPr lang="en-US" i="1" dirty="0" smtClean="0"/>
              <a:t>everything </a:t>
            </a:r>
            <a:r>
              <a:rPr lang="en-US" i="1" dirty="0"/>
              <a:t>into </a:t>
            </a:r>
            <a:r>
              <a:rPr lang="en-US" i="1" dirty="0" smtClean="0"/>
              <a:t>account/consideration</a:t>
            </a:r>
            <a:r>
              <a:rPr lang="hr-HR" i="1" dirty="0"/>
              <a:t>,</a:t>
            </a:r>
            <a:r>
              <a:rPr lang="en-US" i="1" dirty="0" smtClean="0"/>
              <a:t> </a:t>
            </a:r>
            <a:r>
              <a:rPr lang="en-US" i="1" dirty="0"/>
              <a:t>it </a:t>
            </a:r>
            <a:r>
              <a:rPr lang="en-US" i="1" dirty="0" smtClean="0"/>
              <a:t>is </a:t>
            </a:r>
            <a:endParaRPr lang="hr-HR" i="1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en-US" i="1" dirty="0" smtClean="0"/>
              <a:t>clear/obvious</a:t>
            </a:r>
            <a:r>
              <a:rPr lang="hr-HR" i="1" dirty="0" smtClean="0"/>
              <a:t> </a:t>
            </a:r>
            <a:r>
              <a:rPr lang="en-US" i="1" dirty="0" smtClean="0"/>
              <a:t>that…</a:t>
            </a:r>
            <a:br>
              <a:rPr lang="en-US" i="1" dirty="0" smtClean="0"/>
            </a:br>
            <a:r>
              <a:rPr lang="hr-HR" i="1" dirty="0" smtClean="0"/>
              <a:t>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32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Useful expressions / linking words: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Conclusion </a:t>
            </a:r>
            <a:r>
              <a:rPr lang="en-US" b="1" dirty="0" smtClean="0"/>
              <a:t>expressing</a:t>
            </a:r>
            <a:r>
              <a:rPr lang="hr-HR" b="1" dirty="0" smtClean="0"/>
              <a:t> opinion </a:t>
            </a:r>
            <a:r>
              <a:rPr lang="hr-HR" b="1" u="sng" dirty="0" smtClean="0"/>
              <a:t>directly: </a:t>
            </a:r>
          </a:p>
          <a:p>
            <a:pPr marL="114300" indent="0">
              <a:buNone/>
            </a:pPr>
            <a:endParaRPr lang="hr-HR" i="1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hr-HR" i="1" dirty="0"/>
              <a:t> </a:t>
            </a:r>
            <a:r>
              <a:rPr lang="hr-HR" i="1" dirty="0" smtClean="0"/>
              <a:t> To </a:t>
            </a:r>
            <a:r>
              <a:rPr lang="hr-HR" i="1" dirty="0" err="1" smtClean="0"/>
              <a:t>sum</a:t>
            </a:r>
            <a:r>
              <a:rPr lang="hr-HR" i="1" dirty="0" smtClean="0"/>
              <a:t> </a:t>
            </a:r>
            <a:r>
              <a:rPr lang="hr-HR" i="1" dirty="0" err="1" smtClean="0"/>
              <a:t>up</a:t>
            </a:r>
            <a:r>
              <a:rPr lang="hr-HR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it is my belief/opinion that …</a:t>
            </a:r>
            <a:br>
              <a:rPr lang="en-US" i="1" dirty="0"/>
            </a:br>
            <a:r>
              <a:rPr lang="hr-HR" i="1" dirty="0" smtClean="0"/>
              <a:t>  In </a:t>
            </a:r>
            <a:r>
              <a:rPr lang="hr-HR" i="1" dirty="0" err="1" smtClean="0"/>
              <a:t>conclusion</a:t>
            </a:r>
            <a:r>
              <a:rPr lang="hr-HR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I (firmly) believe/feel/think that …</a:t>
            </a:r>
            <a:br>
              <a:rPr lang="en-US" i="1" dirty="0"/>
            </a:br>
            <a:r>
              <a:rPr lang="hr-HR" i="1" dirty="0" smtClean="0"/>
              <a:t>  All </a:t>
            </a:r>
            <a:r>
              <a:rPr lang="hr-HR" i="1" dirty="0" err="1" smtClean="0"/>
              <a:t>in</a:t>
            </a:r>
            <a:r>
              <a:rPr lang="hr-HR" i="1" dirty="0" smtClean="0"/>
              <a:t> </a:t>
            </a:r>
            <a:r>
              <a:rPr lang="hr-HR" i="1" dirty="0" err="1" smtClean="0"/>
              <a:t>all</a:t>
            </a:r>
            <a:r>
              <a:rPr lang="hr-HR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I am convinced that …</a:t>
            </a:r>
            <a:br>
              <a:rPr lang="en-US" i="1" dirty="0"/>
            </a:br>
            <a:r>
              <a:rPr lang="hr-HR" i="1" dirty="0" smtClean="0"/>
              <a:t>  To </a:t>
            </a:r>
            <a:r>
              <a:rPr lang="hr-HR" i="1" dirty="0" err="1" smtClean="0"/>
              <a:t>conclude</a:t>
            </a:r>
            <a:r>
              <a:rPr lang="hr-HR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I am inclined to believe that …</a:t>
            </a:r>
            <a:br>
              <a:rPr lang="en-US" i="1" dirty="0"/>
            </a:br>
            <a:r>
              <a:rPr lang="hr-HR" i="1" dirty="0" smtClean="0"/>
              <a:t>  </a:t>
            </a:r>
            <a:r>
              <a:rPr lang="hr-HR" i="1" dirty="0" err="1" smtClean="0"/>
              <a:t>Taking</a:t>
            </a:r>
            <a:r>
              <a:rPr lang="hr-HR" i="1" dirty="0" smtClean="0"/>
              <a:t> </a:t>
            </a:r>
            <a:r>
              <a:rPr lang="hr-HR" i="1" dirty="0" err="1" smtClean="0"/>
              <a:t>everything</a:t>
            </a:r>
            <a:r>
              <a:rPr lang="hr-HR" i="1" dirty="0" smtClean="0"/>
              <a:t> </a:t>
            </a:r>
            <a:r>
              <a:rPr lang="hr-HR" i="1" dirty="0" err="1" smtClean="0"/>
              <a:t>into</a:t>
            </a:r>
            <a:r>
              <a:rPr lang="hr-HR" i="1" dirty="0" smtClean="0"/>
              <a:t> </a:t>
            </a:r>
            <a:r>
              <a:rPr lang="hr-HR" i="1" dirty="0" err="1" smtClean="0"/>
              <a:t>account</a:t>
            </a:r>
            <a:r>
              <a:rPr lang="hr-HR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I (do not) agree that/with …</a:t>
            </a:r>
            <a:endParaRPr lang="hr-HR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39223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ENGLESKI-2018.pdf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6" t="28644" r="43242" b="28390"/>
          <a:stretch/>
        </p:blipFill>
        <p:spPr>
          <a:xfrm>
            <a:off x="4427984" y="2057401"/>
            <a:ext cx="4032448" cy="4800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Grading elements and points: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Task Completion  </a:t>
            </a:r>
            <a:r>
              <a:rPr lang="hr-HR" dirty="0" smtClean="0"/>
              <a:t>(prompt development and </a:t>
            </a:r>
            <a:r>
              <a:rPr lang="hr-HR" dirty="0" err="1" smtClean="0"/>
              <a:t>arguments</a:t>
            </a:r>
            <a:r>
              <a:rPr lang="hr-HR" dirty="0" smtClean="0"/>
              <a:t>)</a:t>
            </a:r>
          </a:p>
          <a:p>
            <a:pPr marL="11430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</a:t>
            </a:r>
            <a:r>
              <a:rPr lang="hr-HR" dirty="0" smtClean="0"/>
              <a:t>(5 points)</a:t>
            </a:r>
          </a:p>
          <a:p>
            <a:endParaRPr lang="hr-HR" dirty="0"/>
          </a:p>
          <a:p>
            <a:r>
              <a:rPr lang="hr-HR" b="1" dirty="0" smtClean="0"/>
              <a:t>Cohesion and coherence </a:t>
            </a:r>
          </a:p>
          <a:p>
            <a:pPr marL="11430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</a:t>
            </a:r>
            <a:r>
              <a:rPr lang="hr-HR" dirty="0" smtClean="0"/>
              <a:t>(5 points)</a:t>
            </a:r>
          </a:p>
          <a:p>
            <a:endParaRPr lang="hr-HR" dirty="0"/>
          </a:p>
          <a:p>
            <a:r>
              <a:rPr lang="hr-HR" b="1" dirty="0" smtClean="0"/>
              <a:t>Vocabulary</a:t>
            </a:r>
            <a:r>
              <a:rPr lang="hr-HR" dirty="0" smtClean="0"/>
              <a:t> (range and accuracy) </a:t>
            </a:r>
          </a:p>
          <a:p>
            <a:pPr marL="114300" indent="0">
              <a:buNone/>
            </a:pPr>
            <a:r>
              <a:rPr lang="hr-HR" dirty="0"/>
              <a:t> </a:t>
            </a:r>
            <a:r>
              <a:rPr lang="hr-HR" dirty="0" smtClean="0"/>
              <a:t>  (5 points)</a:t>
            </a:r>
          </a:p>
          <a:p>
            <a:endParaRPr lang="hr-HR" dirty="0"/>
          </a:p>
          <a:p>
            <a:r>
              <a:rPr lang="hr-HR" b="1" dirty="0" smtClean="0"/>
              <a:t>Grammar</a:t>
            </a:r>
            <a:r>
              <a:rPr lang="hr-HR" dirty="0" smtClean="0"/>
              <a:t> (range and accuracy) </a:t>
            </a:r>
          </a:p>
          <a:p>
            <a:pPr marL="114300" indent="0">
              <a:buNone/>
            </a:pPr>
            <a:r>
              <a:rPr lang="hr-HR" dirty="0"/>
              <a:t> </a:t>
            </a:r>
            <a:r>
              <a:rPr lang="hr-HR" dirty="0" smtClean="0"/>
              <a:t>  (5 points)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59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Grading</a:t>
            </a:r>
            <a:r>
              <a:rPr lang="hr-HR" dirty="0"/>
              <a:t> </a:t>
            </a:r>
            <a:r>
              <a:rPr lang="hr-HR" dirty="0" err="1"/>
              <a:t>elements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points</a:t>
            </a:r>
            <a:r>
              <a:rPr lang="hr-HR" dirty="0"/>
              <a:t>: </a:t>
            </a:r>
          </a:p>
        </p:txBody>
      </p:sp>
      <p:pic>
        <p:nvPicPr>
          <p:cNvPr id="4" name="Rezervirano mjesto sadržaja 3" descr="ENGLESKI-2018.pdf - Google Chrome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1" t="13974" r="25210"/>
          <a:stretch/>
        </p:blipFill>
        <p:spPr>
          <a:xfrm>
            <a:off x="0" y="1417638"/>
            <a:ext cx="8460432" cy="5440362"/>
          </a:xfrm>
        </p:spPr>
      </p:pic>
    </p:spTree>
    <p:extLst>
      <p:ext uri="{BB962C8B-B14F-4D97-AF65-F5344CB8AC3E}">
        <p14:creationId xmlns:p14="http://schemas.microsoft.com/office/powerpoint/2010/main" val="22373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Task Completion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Promp development </a:t>
            </a:r>
            <a:r>
              <a:rPr lang="hr-HR" dirty="0" smtClean="0"/>
              <a:t>(razrada) – svi su dijelovi teme relativno jednako razrađeni, forma eseja je zadovoljena (4 odlomka)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b="1" dirty="0" smtClean="0"/>
              <a:t>Arguments </a:t>
            </a:r>
            <a:r>
              <a:rPr lang="hr-HR" dirty="0" smtClean="0"/>
              <a:t>(argumentacija) – glavne misli izložene su dosljedno s jasnom potporom</a:t>
            </a:r>
          </a:p>
          <a:p>
            <a:endParaRPr lang="hr-HR" dirty="0" smtClean="0"/>
          </a:p>
          <a:p>
            <a:r>
              <a:rPr lang="hr-HR" dirty="0" err="1" smtClean="0"/>
              <a:t>Optimal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arguments</a:t>
            </a:r>
            <a:r>
              <a:rPr lang="hr-HR" dirty="0" smtClean="0"/>
              <a:t>: </a:t>
            </a:r>
            <a:r>
              <a:rPr lang="hr-HR" b="1" dirty="0" smtClean="0"/>
              <a:t>3 for – 3 </a:t>
            </a:r>
            <a:r>
              <a:rPr lang="hr-HR" b="1" dirty="0" err="1" smtClean="0"/>
              <a:t>against</a:t>
            </a:r>
            <a:endParaRPr lang="hr-HR" b="1" dirty="0" smtClean="0"/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err="1" smtClean="0"/>
              <a:t>Optimal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words</a:t>
            </a:r>
            <a:r>
              <a:rPr lang="hr-HR" dirty="0" smtClean="0"/>
              <a:t>: </a:t>
            </a:r>
            <a:r>
              <a:rPr lang="hr-HR" b="1" dirty="0" smtClean="0"/>
              <a:t>200 - 250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44755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A ‘for and against’ essay is: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hr-HR" b="1" dirty="0" smtClean="0"/>
          </a:p>
          <a:p>
            <a:r>
              <a:rPr lang="en-US" dirty="0" smtClean="0"/>
              <a:t>a </a:t>
            </a:r>
            <a:r>
              <a:rPr lang="en-US" dirty="0"/>
              <a:t>formal piece of writing in which a topic is considered from </a:t>
            </a:r>
            <a:r>
              <a:rPr lang="en-US" b="1" dirty="0"/>
              <a:t>opposing</a:t>
            </a:r>
            <a:r>
              <a:rPr lang="en-US" dirty="0"/>
              <a:t> points of </a:t>
            </a:r>
            <a:r>
              <a:rPr lang="en-US" dirty="0" smtClean="0"/>
              <a:t>view</a:t>
            </a:r>
            <a:endParaRPr lang="hr-HR" dirty="0" smtClean="0"/>
          </a:p>
          <a:p>
            <a:pPr marL="114300" indent="0">
              <a:buNone/>
            </a:pPr>
            <a:endParaRPr lang="hr-HR" b="1" dirty="0" smtClean="0"/>
          </a:p>
          <a:p>
            <a:pPr marL="114300" indent="0">
              <a:buNone/>
            </a:pPr>
            <a:endParaRPr lang="hr-HR" b="1" dirty="0"/>
          </a:p>
          <a:p>
            <a:r>
              <a:rPr lang="en-US" dirty="0"/>
              <a:t>You should present both sides in a fair way by discussing them </a:t>
            </a:r>
            <a:r>
              <a:rPr lang="en-US" b="1" dirty="0"/>
              <a:t>objectively</a:t>
            </a:r>
            <a:r>
              <a:rPr lang="en-US" dirty="0"/>
              <a:t> and </a:t>
            </a:r>
            <a:r>
              <a:rPr lang="en-US" b="1" dirty="0"/>
              <a:t>in </a:t>
            </a:r>
            <a:r>
              <a:rPr lang="en-US" b="1" dirty="0" smtClean="0"/>
              <a:t>equal</a:t>
            </a:r>
            <a:r>
              <a:rPr lang="hr-HR" b="1" dirty="0" smtClean="0"/>
              <a:t> detail </a:t>
            </a:r>
          </a:p>
          <a:p>
            <a:pPr marL="114300" indent="0">
              <a:buNone/>
            </a:pPr>
            <a:endParaRPr lang="hr-HR" b="1" dirty="0"/>
          </a:p>
          <a:p>
            <a:pPr marL="11430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595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Task</a:t>
            </a:r>
            <a:r>
              <a:rPr lang="hr-HR" dirty="0" smtClean="0"/>
              <a:t> </a:t>
            </a:r>
            <a:r>
              <a:rPr lang="hr-HR" dirty="0" err="1"/>
              <a:t>C</a:t>
            </a:r>
            <a:r>
              <a:rPr lang="hr-HR" dirty="0" err="1" smtClean="0"/>
              <a:t>ompletion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Underlength scripts are </a:t>
            </a:r>
            <a:r>
              <a:rPr lang="en-US" b="1" dirty="0" err="1"/>
              <a:t>penalised</a:t>
            </a:r>
            <a:r>
              <a:rPr lang="hr-HR" dirty="0"/>
              <a:t>: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hr-HR" dirty="0"/>
              <a:t>   </a:t>
            </a:r>
            <a:r>
              <a:rPr lang="en-US" dirty="0"/>
              <a:t>160-190 words: 1 point</a:t>
            </a:r>
            <a:endParaRPr lang="hr-HR" dirty="0"/>
          </a:p>
          <a:p>
            <a:pPr marL="114300" indent="0">
              <a:lnSpc>
                <a:spcPct val="150000"/>
              </a:lnSpc>
              <a:buNone/>
            </a:pPr>
            <a:r>
              <a:rPr lang="hr-HR" dirty="0"/>
              <a:t>   </a:t>
            </a:r>
            <a:r>
              <a:rPr lang="en-US" dirty="0"/>
              <a:t>130-159 words: 2 points</a:t>
            </a:r>
            <a:endParaRPr lang="hr-HR" dirty="0"/>
          </a:p>
          <a:p>
            <a:pPr marL="114300" indent="0">
              <a:lnSpc>
                <a:spcPct val="150000"/>
              </a:lnSpc>
              <a:buNone/>
            </a:pPr>
            <a:r>
              <a:rPr lang="hr-HR" dirty="0"/>
              <a:t>   </a:t>
            </a:r>
            <a:r>
              <a:rPr lang="en-US" dirty="0"/>
              <a:t>100-129 words: 3 points</a:t>
            </a:r>
            <a:endParaRPr lang="hr-HR" dirty="0"/>
          </a:p>
          <a:p>
            <a:pPr marL="114300" indent="0">
              <a:lnSpc>
                <a:spcPct val="150000"/>
              </a:lnSpc>
              <a:buNone/>
            </a:pPr>
            <a:r>
              <a:rPr lang="hr-HR" dirty="0"/>
              <a:t>   </a:t>
            </a:r>
            <a:r>
              <a:rPr lang="en-US" dirty="0"/>
              <a:t>50-99 words: 4 </a:t>
            </a:r>
            <a:r>
              <a:rPr lang="en-US" dirty="0" smtClean="0"/>
              <a:t>points</a:t>
            </a:r>
            <a:endParaRPr lang="hr-HR" dirty="0" smtClean="0"/>
          </a:p>
          <a:p>
            <a:pPr marL="114300" indent="0">
              <a:buNone/>
            </a:pPr>
            <a:endParaRPr lang="hr-HR" dirty="0"/>
          </a:p>
          <a:p>
            <a:pPr marL="114300" indent="0">
              <a:buNone/>
            </a:pP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write</a:t>
            </a:r>
            <a:r>
              <a:rPr lang="hr-HR" dirty="0"/>
              <a:t> </a:t>
            </a:r>
            <a:r>
              <a:rPr lang="hr-HR" b="1" dirty="0"/>
              <a:t>more </a:t>
            </a:r>
            <a:r>
              <a:rPr lang="hr-HR" b="1" dirty="0" err="1"/>
              <a:t>then</a:t>
            </a:r>
            <a:r>
              <a:rPr lang="hr-HR" b="1" dirty="0"/>
              <a:t> 250 </a:t>
            </a:r>
            <a:r>
              <a:rPr lang="hr-HR" dirty="0" err="1"/>
              <a:t>words</a:t>
            </a:r>
            <a:r>
              <a:rPr lang="hr-HR" dirty="0"/>
              <a:t>,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writing</a:t>
            </a:r>
            <a:r>
              <a:rPr lang="hr-HR" dirty="0"/>
              <a:t> </a:t>
            </a:r>
            <a:r>
              <a:rPr lang="hr-HR" dirty="0" err="1"/>
              <a:t>something</a:t>
            </a:r>
            <a:r>
              <a:rPr lang="hr-HR" dirty="0"/>
              <a:t> </a:t>
            </a:r>
            <a:r>
              <a:rPr lang="hr-HR" dirty="0" err="1"/>
              <a:t>irrelevant</a:t>
            </a:r>
            <a:r>
              <a:rPr lang="hr-HR" dirty="0"/>
              <a:t> 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repeating</a:t>
            </a:r>
            <a:r>
              <a:rPr lang="hr-HR" dirty="0"/>
              <a:t>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already</a:t>
            </a:r>
            <a:r>
              <a:rPr lang="hr-HR" dirty="0"/>
              <a:t> </a:t>
            </a:r>
            <a:r>
              <a:rPr lang="hr-HR" dirty="0" err="1"/>
              <a:t>said</a:t>
            </a:r>
            <a:r>
              <a:rPr lang="hr-HR" dirty="0"/>
              <a:t>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20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Cohesion and coherence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 smtClean="0"/>
              <a:t>Cohesion</a:t>
            </a:r>
            <a:r>
              <a:rPr lang="hr-HR" b="1" dirty="0" smtClean="0"/>
              <a:t> </a:t>
            </a:r>
            <a:r>
              <a:rPr lang="hr-HR" dirty="0" smtClean="0"/>
              <a:t>(kohezija) </a:t>
            </a:r>
          </a:p>
          <a:p>
            <a:r>
              <a:rPr lang="hr-HR" dirty="0" smtClean="0"/>
              <a:t>spajanje rečenica i dijelova rečenica pomoću veznika</a:t>
            </a:r>
          </a:p>
          <a:p>
            <a:pPr marL="114300" indent="0">
              <a:buNone/>
            </a:pPr>
            <a:endParaRPr lang="hr-HR" dirty="0" smtClean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/>
              <a:t>Coherence</a:t>
            </a:r>
            <a:r>
              <a:rPr lang="en-US" dirty="0"/>
              <a:t> </a:t>
            </a:r>
            <a:r>
              <a:rPr lang="hr-HR" dirty="0"/>
              <a:t>(</a:t>
            </a:r>
            <a:r>
              <a:rPr lang="hr-HR" dirty="0" smtClean="0"/>
              <a:t>koherencija) </a:t>
            </a:r>
          </a:p>
          <a:p>
            <a:r>
              <a:rPr lang="hr-HR" dirty="0" smtClean="0"/>
              <a:t>povezivanje rečenica (misli) u logičnu cjelinu na razini odlomka </a:t>
            </a:r>
          </a:p>
          <a:p>
            <a:r>
              <a:rPr lang="hr-HR" dirty="0" smtClean="0"/>
              <a:t>povezivanje </a:t>
            </a:r>
            <a:r>
              <a:rPr lang="hr-HR" dirty="0"/>
              <a:t>odlomaka u logičnu cjelinu na razini eseja</a:t>
            </a:r>
          </a:p>
        </p:txBody>
      </p:sp>
    </p:spTree>
    <p:extLst>
      <p:ext uri="{BB962C8B-B14F-4D97-AF65-F5344CB8AC3E}">
        <p14:creationId xmlns:p14="http://schemas.microsoft.com/office/powerpoint/2010/main" val="248525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Final points on writing your essay: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Read the topic carefully </a:t>
            </a:r>
          </a:p>
          <a:p>
            <a:r>
              <a:rPr lang="hr-HR" dirty="0"/>
              <a:t>D</a:t>
            </a:r>
            <a:r>
              <a:rPr lang="hr-HR" dirty="0" smtClean="0"/>
              <a:t>evelop all the parts of the prompt (give approximately equal number of </a:t>
            </a:r>
            <a:r>
              <a:rPr lang="hr-HR" dirty="0" err="1" smtClean="0"/>
              <a:t>arguments</a:t>
            </a:r>
            <a:r>
              <a:rPr lang="hr-HR" dirty="0" smtClean="0"/>
              <a:t> for and against and support them with examples)</a:t>
            </a:r>
          </a:p>
          <a:p>
            <a:r>
              <a:rPr lang="hr-HR" dirty="0" smtClean="0"/>
              <a:t>Write 4 paragraphs</a:t>
            </a:r>
          </a:p>
          <a:p>
            <a:r>
              <a:rPr lang="hr-HR" dirty="0" smtClean="0"/>
              <a:t>Write 200 – 250 words</a:t>
            </a:r>
          </a:p>
          <a:p>
            <a:r>
              <a:rPr lang="hr-HR" dirty="0" smtClean="0"/>
              <a:t>Use linking words</a:t>
            </a:r>
          </a:p>
          <a:p>
            <a:r>
              <a:rPr lang="hr-HR" dirty="0" smtClean="0"/>
              <a:t>Make sure your ideas follow logically</a:t>
            </a:r>
          </a:p>
          <a:p>
            <a:r>
              <a:rPr lang="hr-HR" dirty="0" smtClean="0"/>
              <a:t>Express your opinion in the final part only</a:t>
            </a:r>
          </a:p>
          <a:p>
            <a:r>
              <a:rPr lang="hr-HR" dirty="0" smtClean="0"/>
              <a:t>Don’t mention new </a:t>
            </a:r>
            <a:r>
              <a:rPr lang="hr-HR" dirty="0" err="1" smtClean="0"/>
              <a:t>arguments</a:t>
            </a:r>
            <a:r>
              <a:rPr lang="hr-HR" dirty="0" smtClean="0"/>
              <a:t> in the </a:t>
            </a:r>
            <a:r>
              <a:rPr lang="hr-HR" dirty="0" err="1" smtClean="0"/>
              <a:t>conclusion</a:t>
            </a:r>
            <a:endParaRPr lang="hr-HR" dirty="0" smtClean="0"/>
          </a:p>
          <a:p>
            <a:r>
              <a:rPr lang="hr-HR" dirty="0"/>
              <a:t>Check your grammar and vocabulary</a:t>
            </a:r>
          </a:p>
          <a:p>
            <a:pPr marL="114300" indent="0">
              <a:buNone/>
            </a:pPr>
            <a:endParaRPr lang="hr-HR" dirty="0" smtClean="0"/>
          </a:p>
          <a:p>
            <a:pPr marL="11430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162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For more information: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Check these websites:</a:t>
            </a:r>
          </a:p>
          <a:p>
            <a:endParaRPr lang="hr-HR" dirty="0" smtClean="0"/>
          </a:p>
          <a:p>
            <a:pPr marL="114300" indent="0">
              <a:buNone/>
            </a:pPr>
            <a:endParaRPr lang="hr-HR" dirty="0"/>
          </a:p>
          <a:p>
            <a:pPr algn="ctr"/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www.ncvvo.hr/drzavnamatura/web/public/home</a:t>
            </a:r>
            <a:endParaRPr lang="hr-HR" dirty="0" smtClean="0"/>
          </a:p>
          <a:p>
            <a:pPr marL="114300" indent="0" algn="ctr">
              <a:buNone/>
            </a:pPr>
            <a:r>
              <a:rPr lang="hr-HR" dirty="0" smtClean="0"/>
              <a:t> (Ispitni katalog sa svim uputama)</a:t>
            </a:r>
          </a:p>
          <a:p>
            <a:endParaRPr lang="hr-HR" dirty="0"/>
          </a:p>
          <a:p>
            <a:pPr algn="ctr"/>
            <a:r>
              <a:rPr lang="hr-HR" dirty="0">
                <a:hlinkClick r:id="rId3"/>
              </a:rPr>
              <a:t>http://</a:t>
            </a:r>
            <a:r>
              <a:rPr lang="hr-HR" dirty="0" smtClean="0">
                <a:hlinkClick r:id="rId3"/>
              </a:rPr>
              <a:t>www.mojamatura.net/engleski-jezik/</a:t>
            </a:r>
            <a:endParaRPr lang="hr-HR" dirty="0" smtClean="0"/>
          </a:p>
          <a:p>
            <a:pPr marL="114300" indent="0" algn="ctr">
              <a:buNone/>
            </a:pPr>
            <a:r>
              <a:rPr lang="hr-HR" dirty="0" smtClean="0"/>
              <a:t>    (Primjeri, pitanja... )                                     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95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Questions?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114300" indent="0" algn="ctr">
              <a:buNone/>
            </a:pPr>
            <a:r>
              <a:rPr lang="hr-HR" sz="4000" dirty="0" smtClean="0"/>
              <a:t>Thank you!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05712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err="1"/>
              <a:t>It</a:t>
            </a:r>
            <a:r>
              <a:rPr lang="hr-HR" sz="4800" dirty="0"/>
              <a:t> </a:t>
            </a:r>
            <a:r>
              <a:rPr lang="hr-HR" sz="4800" dirty="0" err="1"/>
              <a:t>consists</a:t>
            </a:r>
            <a:r>
              <a:rPr lang="hr-HR" sz="4800" dirty="0"/>
              <a:t> </a:t>
            </a:r>
            <a:r>
              <a:rPr lang="hr-HR" sz="4800" dirty="0" err="1"/>
              <a:t>of</a:t>
            </a:r>
            <a:r>
              <a:rPr lang="hr-HR" sz="4800" dirty="0"/>
              <a:t> 4 </a:t>
            </a:r>
            <a:r>
              <a:rPr lang="hr-HR" sz="4800" dirty="0" err="1"/>
              <a:t>paragraps</a:t>
            </a:r>
            <a:r>
              <a:rPr lang="hr-HR" sz="4800" dirty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Introduction</a:t>
            </a:r>
          </a:p>
          <a:p>
            <a:pPr marL="114300" indent="0">
              <a:buNone/>
            </a:pPr>
            <a:endParaRPr lang="hr-HR" b="1" dirty="0" smtClean="0"/>
          </a:p>
          <a:p>
            <a:r>
              <a:rPr lang="hr-HR" b="1" dirty="0" smtClean="0"/>
              <a:t>Arguments for</a:t>
            </a:r>
          </a:p>
          <a:p>
            <a:pPr marL="114300" indent="0">
              <a:buNone/>
            </a:pPr>
            <a:endParaRPr lang="hr-HR" b="1" dirty="0" smtClean="0"/>
          </a:p>
          <a:p>
            <a:r>
              <a:rPr lang="hr-HR" b="1" dirty="0" smtClean="0"/>
              <a:t>Arguments </a:t>
            </a:r>
            <a:r>
              <a:rPr lang="hr-HR" b="1" dirty="0" err="1" smtClean="0"/>
              <a:t>against</a:t>
            </a:r>
            <a:endParaRPr lang="hr-HR" b="1" dirty="0" smtClean="0"/>
          </a:p>
          <a:p>
            <a:pPr marL="114300" indent="0">
              <a:buNone/>
            </a:pPr>
            <a:endParaRPr lang="hr-HR" b="1" dirty="0"/>
          </a:p>
          <a:p>
            <a:r>
              <a:rPr lang="hr-HR" b="1" dirty="0" smtClean="0"/>
              <a:t>Conclusion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66373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/>
              <a:t>Introduction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in </a:t>
            </a:r>
            <a:r>
              <a:rPr lang="en-US" dirty="0"/>
              <a:t>which you clearly state the topic to be discussed, </a:t>
            </a:r>
            <a:r>
              <a:rPr lang="en-US" u="sng" dirty="0"/>
              <a:t>without </a:t>
            </a:r>
            <a:r>
              <a:rPr lang="en-US" u="sng" dirty="0" smtClean="0"/>
              <a:t>giving </a:t>
            </a:r>
            <a:r>
              <a:rPr lang="en-US" u="sng" dirty="0"/>
              <a:t>your </a:t>
            </a:r>
            <a:r>
              <a:rPr lang="en-US" u="sng" dirty="0" smtClean="0"/>
              <a:t>opinion</a:t>
            </a:r>
            <a:r>
              <a:rPr lang="hr-HR" u="sng" dirty="0" smtClean="0"/>
              <a:t>. </a:t>
            </a:r>
          </a:p>
          <a:p>
            <a:pPr>
              <a:buFontTx/>
              <a:buChar char="-"/>
            </a:pPr>
            <a:r>
              <a:rPr lang="hr-HR" dirty="0" err="1" smtClean="0"/>
              <a:t>Begin</a:t>
            </a:r>
            <a:r>
              <a:rPr lang="hr-HR" dirty="0" smtClean="0"/>
              <a:t> with either some </a:t>
            </a:r>
            <a:r>
              <a:rPr lang="hr-HR" u="sng" dirty="0" smtClean="0"/>
              <a:t>personal information </a:t>
            </a:r>
            <a:r>
              <a:rPr lang="hr-HR" dirty="0" smtClean="0"/>
              <a:t>or some general </a:t>
            </a:r>
            <a:r>
              <a:rPr lang="hr-HR" u="sng" dirty="0" smtClean="0"/>
              <a:t>social</a:t>
            </a:r>
            <a:r>
              <a:rPr lang="hr-HR" dirty="0" smtClean="0"/>
              <a:t> or </a:t>
            </a:r>
            <a:r>
              <a:rPr lang="hr-HR" u="sng" dirty="0" smtClean="0"/>
              <a:t>historical background</a:t>
            </a:r>
            <a:r>
              <a:rPr lang="hr-HR" dirty="0" smtClean="0"/>
              <a:t> related to the topic.</a:t>
            </a:r>
          </a:p>
          <a:p>
            <a:pPr marL="114300" indent="0">
              <a:buNone/>
            </a:pPr>
            <a:endParaRPr lang="hr-HR" i="1" dirty="0" smtClean="0"/>
          </a:p>
          <a:p>
            <a:pPr marL="114300" indent="0">
              <a:buNone/>
            </a:pPr>
            <a:r>
              <a:rPr lang="hr-HR" i="1" dirty="0" err="1" smtClean="0"/>
              <a:t>Every</a:t>
            </a:r>
            <a:r>
              <a:rPr lang="hr-HR" i="1" dirty="0" smtClean="0"/>
              <a:t> </a:t>
            </a:r>
            <a:r>
              <a:rPr lang="hr-HR" i="1" dirty="0" err="1"/>
              <a:t>year</a:t>
            </a:r>
            <a:r>
              <a:rPr lang="hr-HR" i="1" dirty="0"/>
              <a:t>, </a:t>
            </a:r>
            <a:r>
              <a:rPr lang="hr-HR" i="1" dirty="0" err="1"/>
              <a:t>thousands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students</a:t>
            </a:r>
            <a:r>
              <a:rPr lang="hr-HR" i="1" dirty="0"/>
              <a:t> take </a:t>
            </a:r>
            <a:r>
              <a:rPr lang="hr-HR" i="1" dirty="0" err="1"/>
              <a:t>important</a:t>
            </a:r>
            <a:r>
              <a:rPr lang="hr-HR" i="1" dirty="0"/>
              <a:t> </a:t>
            </a:r>
            <a:r>
              <a:rPr lang="hr-HR" i="1" dirty="0" err="1"/>
              <a:t>exams</a:t>
            </a:r>
            <a:r>
              <a:rPr lang="hr-HR" i="1" dirty="0"/>
              <a:t> </a:t>
            </a:r>
            <a:r>
              <a:rPr lang="hr-HR" i="1" dirty="0" err="1"/>
              <a:t>which</a:t>
            </a:r>
            <a:r>
              <a:rPr lang="hr-HR" i="1" dirty="0"/>
              <a:t> </a:t>
            </a:r>
            <a:r>
              <a:rPr lang="hr-HR" i="1" dirty="0" err="1"/>
              <a:t>can</a:t>
            </a:r>
            <a:r>
              <a:rPr lang="hr-HR" i="1" dirty="0"/>
              <a:t> </a:t>
            </a:r>
            <a:r>
              <a:rPr lang="hr-HR" i="1" dirty="0" err="1"/>
              <a:t>decide</a:t>
            </a:r>
            <a:r>
              <a:rPr lang="hr-HR" i="1" dirty="0"/>
              <a:t> </a:t>
            </a:r>
            <a:r>
              <a:rPr lang="hr-HR" i="1" dirty="0" err="1"/>
              <a:t>their</a:t>
            </a:r>
            <a:r>
              <a:rPr lang="hr-HR" i="1" dirty="0"/>
              <a:t> future... </a:t>
            </a:r>
            <a:r>
              <a:rPr lang="hr-HR" i="1" dirty="0" err="1"/>
              <a:t>However</a:t>
            </a:r>
            <a:r>
              <a:rPr lang="hr-HR" i="1" dirty="0"/>
              <a:t>, are </a:t>
            </a:r>
            <a:r>
              <a:rPr lang="hr-HR" i="1" dirty="0" err="1"/>
              <a:t>exams</a:t>
            </a:r>
            <a:r>
              <a:rPr lang="hr-HR" i="1" dirty="0"/>
              <a:t> a fair </a:t>
            </a:r>
            <a:r>
              <a:rPr lang="hr-HR" i="1" dirty="0" err="1"/>
              <a:t>way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judging</a:t>
            </a:r>
            <a:r>
              <a:rPr lang="hr-HR" i="1" dirty="0"/>
              <a:t> a </a:t>
            </a:r>
            <a:r>
              <a:rPr lang="hr-HR" i="1" dirty="0" err="1"/>
              <a:t>student’s</a:t>
            </a:r>
            <a:r>
              <a:rPr lang="hr-HR" i="1" dirty="0"/>
              <a:t> </a:t>
            </a:r>
            <a:r>
              <a:rPr lang="hr-HR" i="1" dirty="0" err="1"/>
              <a:t>ability</a:t>
            </a:r>
            <a:r>
              <a:rPr lang="hr-HR" i="1" dirty="0"/>
              <a:t>?</a:t>
            </a:r>
            <a:endParaRPr lang="hr-HR" dirty="0"/>
          </a:p>
          <a:p>
            <a:pPr marL="114300" indent="0">
              <a:buNone/>
            </a:pPr>
            <a:endParaRPr lang="hr-HR" u="sng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637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/>
              <a:t>Arguments for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hr-HR" dirty="0" smtClean="0"/>
              <a:t>- </a:t>
            </a:r>
            <a:r>
              <a:rPr lang="hr-HR" dirty="0" err="1" smtClean="0"/>
              <a:t>with</a:t>
            </a:r>
            <a:r>
              <a:rPr lang="hr-HR" dirty="0" smtClean="0"/>
              <a:t> justifications</a:t>
            </a:r>
            <a:r>
              <a:rPr lang="hr-HR" dirty="0"/>
              <a:t>, examples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 smtClean="0"/>
              <a:t>reasons</a:t>
            </a:r>
            <a:endParaRPr lang="hr-HR" dirty="0" smtClean="0"/>
          </a:p>
          <a:p>
            <a:endParaRPr lang="hr-HR" i="1" dirty="0" smtClean="0"/>
          </a:p>
          <a:p>
            <a:pPr marL="114300" indent="0">
              <a:buNone/>
            </a:pPr>
            <a:r>
              <a:rPr lang="hr-HR" i="1" u="sng" dirty="0" smtClean="0"/>
              <a:t>On </a:t>
            </a:r>
            <a:r>
              <a:rPr lang="hr-HR" i="1" u="sng" dirty="0" err="1"/>
              <a:t>the</a:t>
            </a:r>
            <a:r>
              <a:rPr lang="hr-HR" i="1" u="sng" dirty="0"/>
              <a:t> one </a:t>
            </a:r>
            <a:r>
              <a:rPr lang="hr-HR" i="1" u="sng" dirty="0" err="1"/>
              <a:t>hand</a:t>
            </a:r>
            <a:r>
              <a:rPr lang="hr-HR" i="1" dirty="0"/>
              <a:t>, </a:t>
            </a:r>
            <a:r>
              <a:rPr lang="hr-HR" i="1" dirty="0" err="1"/>
              <a:t>exams</a:t>
            </a:r>
            <a:r>
              <a:rPr lang="hr-HR" i="1" dirty="0"/>
              <a:t> </a:t>
            </a:r>
            <a:r>
              <a:rPr lang="hr-HR" i="1" dirty="0" err="1"/>
              <a:t>seem</a:t>
            </a:r>
            <a:r>
              <a:rPr lang="hr-HR" i="1" dirty="0"/>
              <a:t> fair. 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questions</a:t>
            </a:r>
            <a:r>
              <a:rPr lang="hr-HR" i="1" dirty="0"/>
              <a:t> are </a:t>
            </a:r>
            <a:r>
              <a:rPr lang="hr-HR" i="1" dirty="0" err="1"/>
              <a:t>the</a:t>
            </a:r>
            <a:r>
              <a:rPr lang="hr-HR" i="1" dirty="0"/>
              <a:t> same for </a:t>
            </a:r>
            <a:r>
              <a:rPr lang="hr-HR" i="1" dirty="0" err="1"/>
              <a:t>all</a:t>
            </a:r>
            <a:r>
              <a:rPr lang="hr-HR" i="1" dirty="0"/>
              <a:t> </a:t>
            </a:r>
            <a:r>
              <a:rPr lang="hr-HR" i="1" dirty="0" err="1"/>
              <a:t>students</a:t>
            </a:r>
            <a:r>
              <a:rPr lang="hr-HR" i="1" dirty="0" smtClean="0"/>
              <a:t>...</a:t>
            </a:r>
            <a:r>
              <a:rPr lang="hr-HR" i="1" u="sng" dirty="0" err="1" smtClean="0"/>
              <a:t>Secondly</a:t>
            </a:r>
            <a:r>
              <a:rPr lang="hr-HR" i="1" dirty="0" smtClean="0"/>
              <a:t>, </a:t>
            </a:r>
            <a:r>
              <a:rPr lang="hr-HR" i="1" dirty="0" err="1" smtClean="0"/>
              <a:t>exams</a:t>
            </a:r>
            <a:r>
              <a:rPr lang="hr-HR" i="1" dirty="0" smtClean="0"/>
              <a:t> are </a:t>
            </a:r>
            <a:r>
              <a:rPr lang="hr-HR" i="1" dirty="0" err="1" smtClean="0"/>
              <a:t>also</a:t>
            </a:r>
            <a:r>
              <a:rPr lang="hr-HR" i="1" dirty="0" smtClean="0"/>
              <a:t> </a:t>
            </a:r>
            <a:r>
              <a:rPr lang="hr-HR" i="1" dirty="0" err="1" smtClean="0"/>
              <a:t>objective</a:t>
            </a:r>
            <a:r>
              <a:rPr lang="hr-HR" i="1" dirty="0" smtClean="0"/>
              <a:t>. </a:t>
            </a:r>
            <a:r>
              <a:rPr lang="hr-HR" i="1" dirty="0" err="1" smtClean="0"/>
              <a:t>This</a:t>
            </a:r>
            <a:r>
              <a:rPr lang="hr-HR" i="1" dirty="0" smtClean="0"/>
              <a:t> </a:t>
            </a:r>
            <a:r>
              <a:rPr lang="hr-HR" i="1" dirty="0" err="1" smtClean="0"/>
              <a:t>means</a:t>
            </a:r>
            <a:r>
              <a:rPr lang="hr-HR" i="1" dirty="0" smtClean="0"/>
              <a:t> </a:t>
            </a:r>
            <a:r>
              <a:rPr lang="hr-HR" i="1" dirty="0" err="1" smtClean="0"/>
              <a:t>they</a:t>
            </a:r>
            <a:r>
              <a:rPr lang="hr-HR" i="1" dirty="0" smtClean="0"/>
              <a:t> are </a:t>
            </a:r>
            <a:r>
              <a:rPr lang="hr-HR" i="1" dirty="0" err="1" smtClean="0"/>
              <a:t>marked</a:t>
            </a:r>
            <a:r>
              <a:rPr lang="hr-HR" i="1" dirty="0" smtClean="0"/>
              <a:t> </a:t>
            </a:r>
            <a:r>
              <a:rPr lang="hr-HR" i="1" smtClean="0"/>
              <a:t>according</a:t>
            </a:r>
            <a:r>
              <a:rPr lang="hr-HR" i="1" dirty="0" smtClean="0"/>
              <a:t> to a </a:t>
            </a:r>
            <a:r>
              <a:rPr lang="hr-HR" i="1" dirty="0" err="1" smtClean="0"/>
              <a:t>strict</a:t>
            </a:r>
            <a:r>
              <a:rPr lang="hr-HR" i="1" dirty="0" smtClean="0"/>
              <a:t> </a:t>
            </a:r>
            <a:r>
              <a:rPr lang="hr-HR" i="1" dirty="0" err="1" smtClean="0"/>
              <a:t>scheme</a:t>
            </a:r>
            <a:r>
              <a:rPr lang="hr-HR" i="1" dirty="0" smtClean="0"/>
              <a:t>…</a:t>
            </a:r>
            <a:endParaRPr lang="hr-HR" i="1" dirty="0"/>
          </a:p>
          <a:p>
            <a:endParaRPr lang="hr-HR" dirty="0"/>
          </a:p>
          <a:p>
            <a:pPr marL="11430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7536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Arguments </a:t>
            </a:r>
            <a:r>
              <a:rPr lang="hr-HR" b="1" dirty="0" err="1"/>
              <a:t>against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hr-HR" dirty="0" smtClean="0"/>
              <a:t>-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/>
              <a:t>justifications</a:t>
            </a:r>
            <a:r>
              <a:rPr lang="hr-HR" dirty="0"/>
              <a:t>, </a:t>
            </a:r>
            <a:r>
              <a:rPr lang="hr-HR" dirty="0" err="1"/>
              <a:t>examples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 smtClean="0"/>
              <a:t>reasons</a:t>
            </a:r>
            <a:endParaRPr lang="hr-HR" dirty="0"/>
          </a:p>
          <a:p>
            <a:pPr marL="114300" indent="0">
              <a:buNone/>
            </a:pPr>
            <a:endParaRPr lang="hr-HR" i="1" dirty="0" smtClean="0"/>
          </a:p>
          <a:p>
            <a:pPr marL="114300" indent="0">
              <a:buNone/>
            </a:pPr>
            <a:r>
              <a:rPr lang="hr-HR" i="1" u="sng" dirty="0" smtClean="0"/>
              <a:t>On </a:t>
            </a:r>
            <a:r>
              <a:rPr lang="hr-HR" i="1" u="sng" dirty="0" err="1"/>
              <a:t>the</a:t>
            </a:r>
            <a:r>
              <a:rPr lang="hr-HR" i="1" u="sng" dirty="0"/>
              <a:t> </a:t>
            </a:r>
            <a:r>
              <a:rPr lang="hr-HR" i="1" u="sng" dirty="0" err="1"/>
              <a:t>other</a:t>
            </a:r>
            <a:r>
              <a:rPr lang="hr-HR" i="1" u="sng" dirty="0"/>
              <a:t> </a:t>
            </a:r>
            <a:r>
              <a:rPr lang="hr-HR" i="1" u="sng" dirty="0" err="1"/>
              <a:t>hand</a:t>
            </a:r>
            <a:r>
              <a:rPr lang="hr-HR" i="1" dirty="0"/>
              <a:t>, </a:t>
            </a:r>
            <a:r>
              <a:rPr lang="hr-HR" i="1" dirty="0" err="1"/>
              <a:t>there</a:t>
            </a:r>
            <a:r>
              <a:rPr lang="hr-HR" i="1" dirty="0"/>
              <a:t> are some </a:t>
            </a:r>
            <a:r>
              <a:rPr lang="hr-HR" i="1" dirty="0" err="1"/>
              <a:t>drawbacks</a:t>
            </a:r>
            <a:r>
              <a:rPr lang="hr-HR" i="1" dirty="0"/>
              <a:t> </a:t>
            </a:r>
            <a:r>
              <a:rPr lang="hr-HR" i="1" dirty="0" err="1"/>
              <a:t>with</a:t>
            </a:r>
            <a:r>
              <a:rPr lang="hr-HR" i="1" dirty="0"/>
              <a:t> </a:t>
            </a:r>
            <a:r>
              <a:rPr lang="hr-HR" i="1" dirty="0" err="1" smtClean="0"/>
              <a:t>exams</a:t>
            </a:r>
            <a:r>
              <a:rPr lang="hr-HR" i="1" dirty="0" smtClean="0"/>
              <a:t>. </a:t>
            </a:r>
            <a:r>
              <a:rPr lang="hr-HR" i="1" u="sng" dirty="0" err="1" smtClean="0"/>
              <a:t>Firstly</a:t>
            </a:r>
            <a:r>
              <a:rPr lang="hr-HR" i="1" dirty="0" smtClean="0"/>
              <a:t>, some </a:t>
            </a:r>
            <a:r>
              <a:rPr lang="hr-HR" i="1" dirty="0" err="1" smtClean="0"/>
              <a:t>students</a:t>
            </a:r>
            <a:r>
              <a:rPr lang="hr-HR" i="1" dirty="0" smtClean="0"/>
              <a:t> </a:t>
            </a:r>
            <a:r>
              <a:rPr lang="hr-HR" i="1" dirty="0" err="1" smtClean="0"/>
              <a:t>express</a:t>
            </a:r>
            <a:r>
              <a:rPr lang="hr-HR" i="1" dirty="0" smtClean="0"/>
              <a:t> </a:t>
            </a:r>
            <a:r>
              <a:rPr lang="hr-HR" i="1" dirty="0" err="1" smtClean="0"/>
              <a:t>theselves</a:t>
            </a:r>
            <a:r>
              <a:rPr lang="hr-HR" i="1" dirty="0" smtClean="0"/>
              <a:t> </a:t>
            </a:r>
            <a:r>
              <a:rPr lang="hr-HR" i="1" dirty="0" err="1" smtClean="0"/>
              <a:t>better</a:t>
            </a:r>
            <a:r>
              <a:rPr lang="hr-HR" i="1" dirty="0" smtClean="0"/>
              <a:t> </a:t>
            </a:r>
            <a:r>
              <a:rPr lang="hr-HR" i="1" dirty="0" err="1" smtClean="0"/>
              <a:t>in</a:t>
            </a:r>
            <a:r>
              <a:rPr lang="hr-HR" i="1" dirty="0" smtClean="0"/>
              <a:t> a </a:t>
            </a:r>
            <a:r>
              <a:rPr lang="hr-HR" i="1" dirty="0" err="1" smtClean="0"/>
              <a:t>spoken</a:t>
            </a:r>
            <a:r>
              <a:rPr lang="hr-HR" i="1" dirty="0" smtClean="0"/>
              <a:t> , </a:t>
            </a:r>
            <a:r>
              <a:rPr lang="hr-HR" i="1" dirty="0" err="1" smtClean="0"/>
              <a:t>rather</a:t>
            </a:r>
            <a:r>
              <a:rPr lang="hr-HR" i="1" dirty="0" smtClean="0"/>
              <a:t> </a:t>
            </a:r>
            <a:r>
              <a:rPr lang="hr-HR" i="1" dirty="0" err="1" smtClean="0"/>
              <a:t>then</a:t>
            </a:r>
            <a:r>
              <a:rPr lang="hr-HR" i="1" dirty="0" smtClean="0"/>
              <a:t> a </a:t>
            </a:r>
            <a:r>
              <a:rPr lang="hr-HR" i="1" dirty="0" err="1" smtClean="0"/>
              <a:t>written</a:t>
            </a:r>
            <a:r>
              <a:rPr lang="hr-HR" i="1" dirty="0" smtClean="0"/>
              <a:t> </a:t>
            </a:r>
            <a:r>
              <a:rPr lang="hr-HR" i="1" dirty="0" err="1" smtClean="0"/>
              <a:t>form</a:t>
            </a:r>
            <a:r>
              <a:rPr lang="hr-HR" i="1" dirty="0" smtClean="0"/>
              <a:t>… </a:t>
            </a:r>
            <a:r>
              <a:rPr lang="hr-HR" i="1" u="sng" dirty="0" err="1" smtClean="0"/>
              <a:t>Secondly</a:t>
            </a:r>
            <a:r>
              <a:rPr lang="hr-HR" i="1" dirty="0" smtClean="0"/>
              <a:t>,…</a:t>
            </a:r>
            <a:endParaRPr lang="hr-HR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978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Conclusion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hr-HR" dirty="0" smtClean="0"/>
              <a:t>- </a:t>
            </a:r>
            <a:r>
              <a:rPr lang="en-US" dirty="0" smtClean="0"/>
              <a:t>in </a:t>
            </a:r>
            <a:r>
              <a:rPr lang="en-US" dirty="0"/>
              <a:t>which you state your opinion or give a balanced consideration of the </a:t>
            </a:r>
            <a:r>
              <a:rPr lang="en-US" dirty="0" smtClean="0"/>
              <a:t>topic</a:t>
            </a:r>
            <a:endParaRPr lang="hr-HR" dirty="0"/>
          </a:p>
          <a:p>
            <a:endParaRPr lang="hr-HR" i="1" dirty="0" smtClean="0"/>
          </a:p>
          <a:p>
            <a:pPr marL="114300" indent="0">
              <a:buNone/>
            </a:pPr>
            <a:r>
              <a:rPr lang="hr-HR" i="1" u="sng" dirty="0" smtClean="0"/>
              <a:t>To </a:t>
            </a:r>
            <a:r>
              <a:rPr lang="hr-HR" i="1" u="sng" dirty="0" err="1"/>
              <a:t>sum</a:t>
            </a:r>
            <a:r>
              <a:rPr lang="hr-HR" i="1" u="sng" dirty="0"/>
              <a:t> </a:t>
            </a:r>
            <a:r>
              <a:rPr lang="hr-HR" i="1" u="sng" dirty="0" err="1"/>
              <a:t>up</a:t>
            </a:r>
            <a:r>
              <a:rPr lang="hr-HR" i="1" dirty="0" smtClean="0"/>
              <a:t>, </a:t>
            </a:r>
            <a:r>
              <a:rPr lang="hr-HR" i="1" dirty="0" err="1" smtClean="0"/>
              <a:t>there</a:t>
            </a:r>
            <a:r>
              <a:rPr lang="hr-HR" i="1" dirty="0" smtClean="0"/>
              <a:t> are </a:t>
            </a:r>
            <a:r>
              <a:rPr lang="hr-HR" i="1" dirty="0" err="1" smtClean="0"/>
              <a:t>many</a:t>
            </a:r>
            <a:r>
              <a:rPr lang="hr-HR" i="1" dirty="0" smtClean="0"/>
              <a:t> </a:t>
            </a:r>
            <a:r>
              <a:rPr lang="hr-HR" i="1" dirty="0" err="1" smtClean="0"/>
              <a:t>benefits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written</a:t>
            </a:r>
            <a:r>
              <a:rPr lang="hr-HR" i="1" dirty="0" smtClean="0"/>
              <a:t> </a:t>
            </a:r>
            <a:r>
              <a:rPr lang="hr-HR" i="1" dirty="0" err="1" smtClean="0"/>
              <a:t>exams</a:t>
            </a:r>
            <a:r>
              <a:rPr lang="hr-HR" i="1" dirty="0" smtClean="0"/>
              <a:t>, </a:t>
            </a:r>
            <a:r>
              <a:rPr lang="hr-HR" i="1" dirty="0" err="1" smtClean="0"/>
              <a:t>such</a:t>
            </a:r>
            <a:r>
              <a:rPr lang="hr-HR" i="1" dirty="0" smtClean="0"/>
              <a:t> as </a:t>
            </a:r>
            <a:r>
              <a:rPr lang="hr-HR" i="1" dirty="0" err="1" smtClean="0"/>
              <a:t>their</a:t>
            </a:r>
            <a:r>
              <a:rPr lang="hr-HR" i="1" dirty="0" smtClean="0"/>
              <a:t> </a:t>
            </a:r>
            <a:r>
              <a:rPr lang="hr-HR" i="1" dirty="0" err="1" smtClean="0"/>
              <a:t>practicality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</a:t>
            </a:r>
            <a:r>
              <a:rPr lang="hr-HR" i="1" dirty="0" err="1" smtClean="0"/>
              <a:t>objectiveness</a:t>
            </a:r>
            <a:r>
              <a:rPr lang="hr-HR" i="1" dirty="0" smtClean="0"/>
              <a:t>, but </a:t>
            </a:r>
            <a:r>
              <a:rPr lang="hr-HR" i="1" dirty="0" err="1" smtClean="0"/>
              <a:t>there</a:t>
            </a:r>
            <a:r>
              <a:rPr lang="hr-HR" i="1" dirty="0" smtClean="0"/>
              <a:t> are </a:t>
            </a:r>
            <a:r>
              <a:rPr lang="hr-HR" i="1" dirty="0" err="1" smtClean="0"/>
              <a:t>also</a:t>
            </a:r>
            <a:r>
              <a:rPr lang="hr-HR" i="1" dirty="0" smtClean="0"/>
              <a:t> </a:t>
            </a:r>
            <a:r>
              <a:rPr lang="hr-HR" i="1" dirty="0" err="1" smtClean="0"/>
              <a:t>many</a:t>
            </a:r>
            <a:r>
              <a:rPr lang="hr-HR" i="1" dirty="0" smtClean="0"/>
              <a:t> </a:t>
            </a:r>
            <a:r>
              <a:rPr lang="hr-HR" i="1" dirty="0" err="1" smtClean="0"/>
              <a:t>drawbacks</a:t>
            </a:r>
            <a:r>
              <a:rPr lang="hr-HR" i="1" dirty="0" smtClean="0"/>
              <a:t>, </a:t>
            </a:r>
            <a:r>
              <a:rPr lang="hr-HR" i="1" dirty="0" err="1" smtClean="0"/>
              <a:t>such</a:t>
            </a:r>
            <a:r>
              <a:rPr lang="hr-HR" i="1" dirty="0" smtClean="0"/>
              <a:t> as </a:t>
            </a:r>
            <a:r>
              <a:rPr lang="hr-HR" i="1" dirty="0" err="1" smtClean="0"/>
              <a:t>students</a:t>
            </a:r>
            <a:r>
              <a:rPr lang="hr-HR" i="1" dirty="0" smtClean="0"/>
              <a:t>’ </a:t>
            </a:r>
            <a:r>
              <a:rPr lang="hr-HR" i="1" dirty="0" err="1" smtClean="0"/>
              <a:t>individual</a:t>
            </a:r>
            <a:r>
              <a:rPr lang="hr-HR" i="1" dirty="0" smtClean="0"/>
              <a:t> </a:t>
            </a:r>
            <a:r>
              <a:rPr lang="hr-HR" i="1" dirty="0" err="1" smtClean="0"/>
              <a:t>differences</a:t>
            </a:r>
            <a:r>
              <a:rPr lang="hr-HR" i="1" dirty="0" smtClean="0"/>
              <a:t>. </a:t>
            </a:r>
            <a:r>
              <a:rPr lang="hr-HR" i="1" u="sng" dirty="0"/>
              <a:t>In </a:t>
            </a:r>
            <a:r>
              <a:rPr lang="hr-HR" i="1" u="sng" dirty="0" err="1"/>
              <a:t>my</a:t>
            </a:r>
            <a:r>
              <a:rPr lang="hr-HR" i="1" u="sng" dirty="0"/>
              <a:t> </a:t>
            </a:r>
            <a:r>
              <a:rPr lang="hr-HR" i="1" u="sng" dirty="0" err="1"/>
              <a:t>opinion</a:t>
            </a:r>
            <a:r>
              <a:rPr lang="hr-HR" i="1" dirty="0"/>
              <a:t>, 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best</a:t>
            </a:r>
            <a:r>
              <a:rPr lang="hr-HR" i="1" dirty="0"/>
              <a:t> </a:t>
            </a:r>
            <a:r>
              <a:rPr lang="hr-HR" i="1" dirty="0" smtClean="0"/>
              <a:t>system…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74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4000" dirty="0" smtClean="0"/>
              <a:t>Points to consider:</a:t>
            </a:r>
            <a:br>
              <a:rPr lang="hr-HR" sz="4000" dirty="0" smtClean="0"/>
            </a:b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7620000" cy="4800600"/>
          </a:xfrm>
        </p:spPr>
        <p:txBody>
          <a:bodyPr>
            <a:normAutofit/>
          </a:bodyPr>
          <a:lstStyle/>
          <a:p>
            <a:r>
              <a:rPr lang="en-US" dirty="0"/>
              <a:t>Before you start writing your essay you should make a list of the points for and against</a:t>
            </a:r>
            <a:r>
              <a:rPr lang="en-US" dirty="0" smtClean="0"/>
              <a:t>.</a:t>
            </a:r>
            <a:endParaRPr lang="hr-HR" dirty="0" smtClean="0"/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Each argument should be introduced by an appropriate </a:t>
            </a:r>
            <a:r>
              <a:rPr lang="hr-HR" b="1" dirty="0" smtClean="0"/>
              <a:t>linking word / expression, e.g.:</a:t>
            </a:r>
          </a:p>
          <a:p>
            <a:pPr marL="114300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i="1" dirty="0" smtClean="0"/>
              <a:t>Firstly / Secondly / Moreover / In addition / To start with...</a:t>
            </a:r>
          </a:p>
          <a:p>
            <a:pPr marL="114300" indent="0">
              <a:buNone/>
            </a:pPr>
            <a:endParaRPr lang="hr-HR" i="1" dirty="0" smtClean="0"/>
          </a:p>
          <a:p>
            <a:r>
              <a:rPr lang="en-US" dirty="0" smtClean="0"/>
              <a:t>Each </a:t>
            </a:r>
            <a:r>
              <a:rPr lang="en-US" dirty="0"/>
              <a:t>paragraph should start </a:t>
            </a:r>
            <a:r>
              <a:rPr lang="hr-HR" dirty="0" smtClean="0"/>
              <a:t>with </a:t>
            </a:r>
            <a:r>
              <a:rPr lang="en-US" dirty="0" smtClean="0"/>
              <a:t>a </a:t>
            </a:r>
            <a:r>
              <a:rPr lang="en-US" b="1" dirty="0"/>
              <a:t>topic sentence </a:t>
            </a:r>
            <a:r>
              <a:rPr lang="en-US" dirty="0"/>
              <a:t>which </a:t>
            </a:r>
            <a:r>
              <a:rPr lang="hr-HR" dirty="0" smtClean="0"/>
              <a:t>clearly </a:t>
            </a:r>
            <a:r>
              <a:rPr lang="en-US" dirty="0" err="1" smtClean="0"/>
              <a:t>summari</a:t>
            </a:r>
            <a:r>
              <a:rPr lang="hr-HR" dirty="0" smtClean="0"/>
              <a:t>z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/>
              <a:t>the topic of the </a:t>
            </a:r>
            <a:r>
              <a:rPr lang="en-US" dirty="0" smtClean="0"/>
              <a:t>paragraph</a:t>
            </a:r>
            <a:endParaRPr lang="hr-HR" dirty="0" smtClean="0"/>
          </a:p>
          <a:p>
            <a:pPr marL="114300" indent="0" algn="ctr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26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/>
            </a:r>
            <a:br>
              <a:rPr lang="hr-HR" sz="4800" dirty="0" smtClean="0"/>
            </a:br>
            <a:r>
              <a:rPr lang="hr-HR" sz="4000" dirty="0" smtClean="0"/>
              <a:t>Points </a:t>
            </a:r>
            <a:r>
              <a:rPr lang="hr-HR" sz="4000" dirty="0"/>
              <a:t>to consider:</a:t>
            </a:r>
            <a:br>
              <a:rPr lang="hr-HR" sz="4000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use </a:t>
            </a:r>
            <a:r>
              <a:rPr lang="en-US" b="1" dirty="0"/>
              <a:t>informal style </a:t>
            </a:r>
            <a:r>
              <a:rPr lang="en-US" dirty="0" smtClean="0"/>
              <a:t>(</a:t>
            </a:r>
            <a:r>
              <a:rPr lang="en-US" dirty="0"/>
              <a:t>e.g. short </a:t>
            </a:r>
            <a:r>
              <a:rPr lang="en-US" dirty="0" smtClean="0"/>
              <a:t>forms</a:t>
            </a:r>
            <a:r>
              <a:rPr lang="hr-HR" dirty="0" smtClean="0"/>
              <a:t>, colloquial language</a:t>
            </a:r>
            <a:r>
              <a:rPr lang="en-US" dirty="0" smtClean="0"/>
              <a:t>, </a:t>
            </a:r>
            <a:r>
              <a:rPr lang="en-US" dirty="0"/>
              <a:t>etc.) or strong language to express your </a:t>
            </a:r>
            <a:r>
              <a:rPr lang="en-US" b="1" dirty="0"/>
              <a:t>opinion</a:t>
            </a:r>
            <a:r>
              <a:rPr lang="en-US" dirty="0"/>
              <a:t> (e.g. </a:t>
            </a:r>
            <a:r>
              <a:rPr lang="en-US" i="1" dirty="0"/>
              <a:t>I know</a:t>
            </a:r>
            <a:r>
              <a:rPr lang="en-US" dirty="0"/>
              <a:t>…, etc</a:t>
            </a:r>
            <a:r>
              <a:rPr lang="en-US" dirty="0" smtClean="0"/>
              <a:t>.)</a:t>
            </a:r>
            <a:r>
              <a:rPr lang="hr-HR" dirty="0" smtClean="0"/>
              <a:t>. Opinion words can only be used in the closing paragraph.</a:t>
            </a:r>
          </a:p>
          <a:p>
            <a:endParaRPr lang="hr-HR" dirty="0"/>
          </a:p>
          <a:p>
            <a:r>
              <a:rPr lang="hr-HR" dirty="0" smtClean="0"/>
              <a:t>You can use </a:t>
            </a:r>
            <a:r>
              <a:rPr lang="hr-HR" b="1" dirty="0" smtClean="0"/>
              <a:t>rhetorical questions</a:t>
            </a:r>
            <a:r>
              <a:rPr lang="hr-HR" dirty="0" smtClean="0"/>
              <a:t>, but do not overuse them </a:t>
            </a:r>
          </a:p>
          <a:p>
            <a:pPr marL="114300" indent="0">
              <a:buNone/>
            </a:pPr>
            <a:r>
              <a:rPr lang="hr-HR" dirty="0" smtClean="0"/>
              <a:t>    E.g. </a:t>
            </a:r>
            <a:r>
              <a:rPr lang="en-US" i="1" dirty="0"/>
              <a:t>Nowadays, modern democracy permits 18-year-olds to </a:t>
            </a:r>
            <a:r>
              <a:rPr lang="hr-HR" i="1" dirty="0" smtClean="0"/>
              <a:t> </a:t>
            </a:r>
          </a:p>
          <a:p>
            <a:pPr marL="114300" indent="0">
              <a:buNone/>
            </a:pPr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en-US" i="1" dirty="0" smtClean="0"/>
              <a:t>vote </a:t>
            </a:r>
            <a:r>
              <a:rPr lang="en-US" i="1" dirty="0"/>
              <a:t>either in presidential or </a:t>
            </a:r>
            <a:r>
              <a:rPr lang="en-US" i="1" dirty="0" err="1"/>
              <a:t>parlamental</a:t>
            </a:r>
            <a:r>
              <a:rPr lang="en-US" i="1" dirty="0"/>
              <a:t> elections. </a:t>
            </a:r>
            <a:r>
              <a:rPr lang="hr-HR" i="1" u="sng" dirty="0"/>
              <a:t>S</a:t>
            </a:r>
            <a:r>
              <a:rPr lang="en-US" i="1" u="sng" dirty="0" err="1" smtClean="0"/>
              <a:t>hould</a:t>
            </a:r>
            <a:r>
              <a:rPr lang="en-US" i="1" u="sng" dirty="0" smtClean="0"/>
              <a:t> </a:t>
            </a:r>
            <a:endParaRPr lang="hr-HR" i="1" u="sng" dirty="0" smtClean="0"/>
          </a:p>
          <a:p>
            <a:pPr marL="114300" indent="0">
              <a:buNone/>
            </a:pPr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hr-HR" i="1" u="sng" dirty="0" smtClean="0"/>
              <a:t>they</a:t>
            </a:r>
            <a:r>
              <a:rPr lang="en-US" i="1" u="sng" dirty="0" smtClean="0"/>
              <a:t> </a:t>
            </a:r>
            <a:r>
              <a:rPr lang="en-US" i="1" u="sng" dirty="0"/>
              <a:t>be allowed </a:t>
            </a:r>
            <a:r>
              <a:rPr lang="en-US" i="1" u="sng" dirty="0" smtClean="0"/>
              <a:t>to </a:t>
            </a:r>
            <a:r>
              <a:rPr lang="en-US" i="1" u="sng" dirty="0"/>
              <a:t>vote at this age or not</a:t>
            </a:r>
            <a:r>
              <a:rPr lang="en-US" i="1" dirty="0" smtClean="0"/>
              <a:t>?</a:t>
            </a:r>
            <a:r>
              <a:rPr lang="hr-HR" i="1" dirty="0" smtClean="0"/>
              <a:t> </a:t>
            </a:r>
          </a:p>
          <a:p>
            <a:pPr marL="114300" indent="0">
              <a:buNone/>
            </a:pPr>
            <a:r>
              <a:rPr lang="hr-HR" dirty="0" smtClean="0"/>
              <a:t>                                                                                 (</a:t>
            </a:r>
            <a:r>
              <a:rPr lang="hr-HR" dirty="0" err="1" smtClean="0"/>
              <a:t>introduction</a:t>
            </a:r>
            <a:r>
              <a:rPr lang="hr-HR" dirty="0" smtClean="0"/>
              <a:t>)</a:t>
            </a:r>
          </a:p>
          <a:p>
            <a:pPr marL="114300" indent="0">
              <a:buNone/>
            </a:pPr>
            <a:endParaRPr lang="hr-HR" i="1" dirty="0"/>
          </a:p>
          <a:p>
            <a:pPr marL="114300" indent="0">
              <a:buNone/>
            </a:pPr>
            <a:endParaRPr lang="hr-HR" dirty="0"/>
          </a:p>
          <a:p>
            <a:pPr marL="114300" indent="0">
              <a:buNone/>
            </a:pP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300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393</TotalTime>
  <Words>1018</Words>
  <Application>Microsoft Office PowerPoint</Application>
  <PresentationFormat>Prikaz na zaslonu (4:3)</PresentationFormat>
  <Paragraphs>176</Paragraphs>
  <Slides>24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Cambria</vt:lpstr>
      <vt:lpstr>Adjacency</vt:lpstr>
      <vt:lpstr>     A ‘for and against’  essay</vt:lpstr>
      <vt:lpstr>A ‘for and against’ essay is:</vt:lpstr>
      <vt:lpstr>It consists of 4 paragraps:</vt:lpstr>
      <vt:lpstr>Introduction</vt:lpstr>
      <vt:lpstr>Arguments for</vt:lpstr>
      <vt:lpstr>Arguments against</vt:lpstr>
      <vt:lpstr>Conclusion</vt:lpstr>
      <vt:lpstr> Points to consider: </vt:lpstr>
      <vt:lpstr> Points to consider: </vt:lpstr>
      <vt:lpstr>Useful expressions / linking words:</vt:lpstr>
      <vt:lpstr>Useful expressions / linking words:</vt:lpstr>
      <vt:lpstr>Useful expressions / linking words:</vt:lpstr>
      <vt:lpstr>Useful expressions / linking words:</vt:lpstr>
      <vt:lpstr>Useful expressions / linking words:</vt:lpstr>
      <vt:lpstr>Useful expressions / linking words:</vt:lpstr>
      <vt:lpstr>Useful expressions / linking words:</vt:lpstr>
      <vt:lpstr>Grading elements and points: </vt:lpstr>
      <vt:lpstr>Grading elements and points: </vt:lpstr>
      <vt:lpstr>Task Completion</vt:lpstr>
      <vt:lpstr>Task Completion</vt:lpstr>
      <vt:lpstr>Cohesion and coherence</vt:lpstr>
      <vt:lpstr>Final points on writing your essay:</vt:lpstr>
      <vt:lpstr>For more information: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‘for and against’ essay</dc:title>
  <dc:creator>Martina</dc:creator>
  <cp:lastModifiedBy>Korisnik</cp:lastModifiedBy>
  <cp:revision>44</cp:revision>
  <dcterms:created xsi:type="dcterms:W3CDTF">2015-09-21T16:16:32Z</dcterms:created>
  <dcterms:modified xsi:type="dcterms:W3CDTF">2017-10-09T11:03:37Z</dcterms:modified>
</cp:coreProperties>
</file>